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2" r:id="rId4"/>
    <p:sldId id="273" r:id="rId5"/>
    <p:sldId id="268" r:id="rId6"/>
    <p:sldId id="274" r:id="rId7"/>
    <p:sldId id="276" r:id="rId8"/>
    <p:sldId id="282" r:id="rId9"/>
    <p:sldId id="267" r:id="rId10"/>
    <p:sldId id="277" r:id="rId11"/>
    <p:sldId id="278" r:id="rId12"/>
    <p:sldId id="269" r:id="rId13"/>
    <p:sldId id="281" r:id="rId14"/>
    <p:sldId id="279" r:id="rId15"/>
    <p:sldId id="270" r:id="rId16"/>
    <p:sldId id="28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69"/>
    <a:srgbClr val="DBB691"/>
    <a:srgbClr val="918E00"/>
    <a:srgbClr val="FF7C80"/>
    <a:srgbClr val="920000"/>
    <a:srgbClr val="700000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0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59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00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5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30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8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8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46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5948F-9E3E-4ED9-A235-1E88A6E29239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36DC9-7971-4CC3-8FD5-A04BE0DD9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62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4.png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28.pn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30.png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49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55433" y="252663"/>
            <a:ext cx="72025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8000" b="1" dirty="0" smtClean="0">
                <a:latin typeface="Mistral" panose="03090702030407020403" pitchFamily="66" charset="0"/>
              </a:rPr>
              <a:t>Тих днів не померкне слава...</a:t>
            </a:r>
            <a:endParaRPr lang="uk-UA" sz="8000" b="1" dirty="0">
              <a:latin typeface="Mistral" panose="03090702030407020403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36768" y="6348482"/>
            <a:ext cx="2755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Укладач: Купріянова Н. М.</a:t>
            </a:r>
            <a:endParaRPr lang="uk-UA" sz="16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26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3" y="212458"/>
            <a:ext cx="2796604" cy="408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34" y="1872195"/>
            <a:ext cx="3030360" cy="402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71" y="2699913"/>
            <a:ext cx="2538132" cy="3930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600015" y="212458"/>
            <a:ext cx="8263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aramond" panose="02020404030301010803" pitchFamily="18" charset="0"/>
              </a:rPr>
              <a:t>Вульфсон </a:t>
            </a:r>
            <a:r>
              <a:rPr lang="ru-RU" b="1" dirty="0">
                <a:latin typeface="Garamond" panose="02020404030301010803" pitchFamily="18" charset="0"/>
              </a:rPr>
              <a:t>М. 100 дней, которые разрушили мир : из истории тайной дипломатии 1939–1940 / М. Вульфсон. – Рига : Глория </a:t>
            </a:r>
            <a:r>
              <a:rPr lang="ru-RU" b="1" dirty="0" smtClean="0">
                <a:latin typeface="Garamond" panose="02020404030301010803" pitchFamily="18" charset="0"/>
              </a:rPr>
              <a:t>– М., </a:t>
            </a:r>
            <a:r>
              <a:rPr lang="ru-RU" b="1" dirty="0">
                <a:latin typeface="Garamond" panose="02020404030301010803" pitchFamily="18" charset="0"/>
              </a:rPr>
              <a:t>2001. – 128 с</a:t>
            </a:r>
            <a:r>
              <a:rPr lang="ru-RU" b="1" dirty="0" smtClean="0"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60/7114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87178" y="1272031"/>
            <a:ext cx="6040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Garamond" panose="02020404030301010803" pitchFamily="18" charset="0"/>
              </a:rPr>
              <a:t>Різ Л. Друга світова війна за зачиненими дверима. Сталін, нацисти і Захід / Л. Різ ; пер. Ю. </a:t>
            </a:r>
            <a:r>
              <a:rPr lang="uk-UA" b="1" dirty="0" err="1" smtClean="0">
                <a:latin typeface="Garamond" panose="02020404030301010803" pitchFamily="18" charset="0"/>
              </a:rPr>
              <a:t>Ажнюк</a:t>
            </a:r>
            <a:r>
              <a:rPr lang="uk-UA" b="1" dirty="0" smtClean="0">
                <a:latin typeface="Garamond" panose="02020404030301010803" pitchFamily="18" charset="0"/>
              </a:rPr>
              <a:t> ; ред.: Ю. Олійник, М. </a:t>
            </a:r>
            <a:r>
              <a:rPr lang="uk-UA" b="1" dirty="0" err="1" smtClean="0">
                <a:latin typeface="Garamond" panose="02020404030301010803" pitchFamily="18" charset="0"/>
              </a:rPr>
              <a:t>Волощак</a:t>
            </a:r>
            <a:r>
              <a:rPr lang="uk-UA" b="1" dirty="0" smtClean="0">
                <a:latin typeface="Garamond" panose="02020404030301010803" pitchFamily="18" charset="0"/>
              </a:rPr>
              <a:t>. – Київ : </a:t>
            </a:r>
            <a:r>
              <a:rPr lang="uk-UA" b="1" dirty="0" err="1" smtClean="0">
                <a:latin typeface="Garamond" panose="02020404030301010803" pitchFamily="18" charset="0"/>
              </a:rPr>
              <a:t>Темпора</a:t>
            </a:r>
            <a:r>
              <a:rPr lang="uk-UA" b="1" dirty="0" smtClean="0">
                <a:latin typeface="Garamond" panose="02020404030301010803" pitchFamily="18" charset="0"/>
              </a:rPr>
              <a:t>, 2010. – 435 с. </a:t>
            </a:r>
          </a:p>
          <a:p>
            <a:pPr algn="just"/>
            <a:r>
              <a:rPr lang="uk-UA" b="1" u="sng" dirty="0" smtClean="0">
                <a:latin typeface="Garamond" panose="02020404030301010803" pitchFamily="18" charset="0"/>
              </a:rPr>
              <a:t>Шифр: 60/6952</a:t>
            </a:r>
            <a:endParaRPr lang="uk-UA" b="1" u="sng" dirty="0">
              <a:latin typeface="Garamond" panose="020204040303010108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08092" y="3429000"/>
            <a:ext cx="34576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aramond" panose="02020404030301010803" pitchFamily="18" charset="0"/>
              </a:rPr>
              <a:t>Соколов </a:t>
            </a:r>
            <a:r>
              <a:rPr lang="ru-RU" b="1" dirty="0">
                <a:latin typeface="Garamond" panose="02020404030301010803" pitchFamily="18" charset="0"/>
              </a:rPr>
              <a:t>Б. В. Вторая мировая. Факты и версии / Б. В. Соколов. – М. : АСТ-ПРЕСС КНИГА, 2005. – 431 с. : 7 л. ил. – (Историческое расследование</a:t>
            </a:r>
            <a:r>
              <a:rPr lang="ru-RU" b="1" dirty="0" smtClean="0">
                <a:latin typeface="Garamond" panose="02020404030301010803" pitchFamily="18" charset="0"/>
              </a:rPr>
              <a:t>).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78/25960</a:t>
            </a:r>
            <a:endParaRPr lang="ru-RU" b="1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50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7" y="423795"/>
            <a:ext cx="3663885" cy="5435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97" y="759296"/>
            <a:ext cx="3743675" cy="5779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171112" y="536956"/>
            <a:ext cx="37636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aramond" panose="02020404030301010803" pitchFamily="18" charset="0"/>
              </a:rPr>
              <a:t>Кто </a:t>
            </a:r>
            <a:r>
              <a:rPr lang="ru-RU" b="1" dirty="0">
                <a:latin typeface="Garamond" panose="02020404030301010803" pitchFamily="18" charset="0"/>
              </a:rPr>
              <a:t>есть кто во Второй Мировой войне : </a:t>
            </a:r>
            <a:r>
              <a:rPr lang="ru-RU" b="1" dirty="0" smtClean="0">
                <a:latin typeface="Garamond" panose="02020404030301010803" pitchFamily="18" charset="0"/>
              </a:rPr>
              <a:t>словарь </a:t>
            </a:r>
            <a:r>
              <a:rPr lang="ru-RU" b="1" dirty="0">
                <a:latin typeface="Garamond" panose="02020404030301010803" pitchFamily="18" charset="0"/>
              </a:rPr>
              <a:t>/ С. А. </a:t>
            </a:r>
            <a:r>
              <a:rPr lang="ru-RU" b="1" dirty="0" smtClean="0">
                <a:latin typeface="Garamond" panose="02020404030301010803" pitchFamily="18" charset="0"/>
              </a:rPr>
              <a:t>Беляев ; </a:t>
            </a:r>
            <a:r>
              <a:rPr lang="ru-RU" b="1" dirty="0">
                <a:latin typeface="Garamond" panose="02020404030301010803" pitchFamily="18" charset="0"/>
              </a:rPr>
              <a:t>под ред. Д. </a:t>
            </a:r>
            <a:r>
              <a:rPr lang="ru-RU" b="1" dirty="0" err="1">
                <a:latin typeface="Garamond" panose="02020404030301010803" pitchFamily="18" charset="0"/>
              </a:rPr>
              <a:t>Киган</a:t>
            </a:r>
            <a:r>
              <a:rPr lang="ru-RU" b="1" dirty="0">
                <a:latin typeface="Garamond" panose="02020404030301010803" pitchFamily="18" charset="0"/>
              </a:rPr>
              <a:t>. – М. : </a:t>
            </a:r>
            <a:r>
              <a:rPr lang="ru-RU" b="1" dirty="0" err="1">
                <a:latin typeface="Garamond" panose="02020404030301010803" pitchFamily="18" charset="0"/>
              </a:rPr>
              <a:t>Дограф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b="1" dirty="0" smtClean="0">
                <a:latin typeface="Garamond" panose="02020404030301010803" pitchFamily="18" charset="0"/>
              </a:rPr>
              <a:t>; </a:t>
            </a:r>
            <a:r>
              <a:rPr lang="ru-RU" b="1" dirty="0" err="1">
                <a:latin typeface="Garamond" panose="02020404030301010803" pitchFamily="18" charset="0"/>
              </a:rPr>
              <a:t>Рутледж</a:t>
            </a:r>
            <a:r>
              <a:rPr lang="ru-RU" b="1" dirty="0">
                <a:latin typeface="Garamond" panose="02020404030301010803" pitchFamily="18" charset="0"/>
              </a:rPr>
              <a:t>, 2000. – 222 с. – </a:t>
            </a:r>
            <a:r>
              <a:rPr lang="ru-RU" b="1" dirty="0" smtClean="0">
                <a:latin typeface="Garamond" panose="02020404030301010803" pitchFamily="18" charset="0"/>
              </a:rPr>
              <a:t>(Кто </a:t>
            </a:r>
            <a:r>
              <a:rPr lang="ru-RU" b="1" dirty="0">
                <a:latin typeface="Garamond" panose="02020404030301010803" pitchFamily="18" charset="0"/>
              </a:rPr>
              <a:t>есть </a:t>
            </a:r>
            <a:r>
              <a:rPr lang="ru-RU" b="1" dirty="0" smtClean="0">
                <a:latin typeface="Garamond" panose="02020404030301010803" pitchFamily="18" charset="0"/>
              </a:rPr>
              <a:t>кто).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60/6401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71111" y="4112976"/>
            <a:ext cx="3763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aramond" panose="02020404030301010803" pitchFamily="18" charset="0"/>
              </a:rPr>
              <a:t>Война </a:t>
            </a:r>
            <a:r>
              <a:rPr lang="ru-RU" b="1" dirty="0">
                <a:latin typeface="Garamond" panose="02020404030301010803" pitchFamily="18" charset="0"/>
              </a:rPr>
              <a:t>и </a:t>
            </a:r>
            <a:r>
              <a:rPr lang="ru-RU" b="1" dirty="0" smtClean="0">
                <a:latin typeface="Garamond" panose="02020404030301010803" pitchFamily="18" charset="0"/>
              </a:rPr>
              <a:t>политика, 1939–1941 </a:t>
            </a:r>
            <a:r>
              <a:rPr lang="ru-RU" b="1" dirty="0">
                <a:latin typeface="Garamond" panose="02020404030301010803" pitchFamily="18" charset="0"/>
              </a:rPr>
              <a:t>/ отв. ред</a:t>
            </a:r>
            <a:r>
              <a:rPr lang="ru-RU" b="1" dirty="0" smtClean="0">
                <a:latin typeface="Garamond" panose="02020404030301010803" pitchFamily="18" charset="0"/>
              </a:rPr>
              <a:t>. </a:t>
            </a:r>
            <a:r>
              <a:rPr lang="ru-RU" b="1" dirty="0">
                <a:latin typeface="Garamond" panose="02020404030301010803" pitchFamily="18" charset="0"/>
              </a:rPr>
              <a:t>А. О. </a:t>
            </a:r>
            <a:r>
              <a:rPr lang="ru-RU" b="1" dirty="0" err="1">
                <a:latin typeface="Garamond" panose="02020404030301010803" pitchFamily="18" charset="0"/>
              </a:rPr>
              <a:t>Чубарьян</a:t>
            </a:r>
            <a:r>
              <a:rPr lang="ru-RU" b="1" dirty="0">
                <a:latin typeface="Garamond" panose="02020404030301010803" pitchFamily="18" charset="0"/>
              </a:rPr>
              <a:t>. – М. : Наука, 2000. – 495 с</a:t>
            </a:r>
            <a:r>
              <a:rPr lang="ru-RU" b="1" dirty="0" smtClean="0"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60/6190</a:t>
            </a:r>
            <a:endParaRPr lang="ru-RU" b="1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85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916" y="312490"/>
            <a:ext cx="5147009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	22 червня 1941 р. </a:t>
            </a:r>
            <a:r>
              <a:rPr lang="uk-UA" sz="1700" b="1" dirty="0" smtClean="0">
                <a:latin typeface="Century Gothic" panose="020B0502020202020204" pitchFamily="34" charset="0"/>
              </a:rPr>
              <a:t>Німеччина нападає на СРСР. Але зазнавши </a:t>
            </a:r>
            <a:r>
              <a:rPr lang="uk-UA" sz="1700" b="1" dirty="0">
                <a:latin typeface="Century Gothic" panose="020B0502020202020204" pitchFamily="34" charset="0"/>
              </a:rPr>
              <a:t>поразки під Сталінградом взимку </a:t>
            </a:r>
            <a:r>
              <a:rPr lang="uk-UA" sz="1700" b="1" dirty="0" smtClean="0">
                <a:latin typeface="Century Gothic" panose="020B0502020202020204" pitchFamily="34" charset="0"/>
              </a:rPr>
              <a:t>1942–1943 </a:t>
            </a:r>
            <a:r>
              <a:rPr lang="uk-UA" sz="1700" b="1" dirty="0">
                <a:latin typeface="Century Gothic" panose="020B0502020202020204" pitchFamily="34" charset="0"/>
              </a:rPr>
              <a:t>рр</a:t>
            </a:r>
            <a:r>
              <a:rPr lang="uk-UA" sz="1700" b="1" dirty="0" smtClean="0">
                <a:latin typeface="Century Gothic" panose="020B0502020202020204" pitchFamily="34" charset="0"/>
              </a:rPr>
              <a:t>. німецькі </a:t>
            </a:r>
            <a:r>
              <a:rPr lang="uk-UA" sz="1700" b="1" dirty="0">
                <a:latin typeface="Century Gothic" panose="020B0502020202020204" pitchFamily="34" charset="0"/>
              </a:rPr>
              <a:t>війська перейшли в </a:t>
            </a:r>
            <a:r>
              <a:rPr lang="uk-UA" sz="1700" b="1" dirty="0" smtClean="0">
                <a:latin typeface="Century Gothic" panose="020B0502020202020204" pitchFamily="34" charset="0"/>
              </a:rPr>
              <a:t>затяжний відступ.</a:t>
            </a:r>
            <a:endParaRPr lang="uk-UA" sz="1700" b="1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53099" y="4427344"/>
            <a:ext cx="63341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 smtClean="0">
                <a:latin typeface="Century Gothic" panose="020B0502020202020204" pitchFamily="34" charset="0"/>
              </a:rPr>
              <a:t>	</a:t>
            </a:r>
            <a:r>
              <a:rPr lang="uk-UA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7 грудня 1941 р.</a:t>
            </a:r>
            <a:r>
              <a:rPr lang="uk-UA" sz="2000" b="1" dirty="0" smtClean="0">
                <a:latin typeface="Century Gothic" panose="020B0502020202020204" pitchFamily="34" charset="0"/>
              </a:rPr>
              <a:t> </a:t>
            </a:r>
            <a:r>
              <a:rPr lang="uk-UA" sz="1700" b="1" dirty="0" smtClean="0">
                <a:latin typeface="Century Gothic" panose="020B0502020202020204" pitchFamily="34" charset="0"/>
              </a:rPr>
              <a:t>після нападу Японії на американську військово-морську базу Перл-</a:t>
            </a:r>
            <a:r>
              <a:rPr lang="uk-UA" sz="1700" b="1" dirty="0" err="1" smtClean="0">
                <a:latin typeface="Century Gothic" panose="020B0502020202020204" pitchFamily="34" charset="0"/>
              </a:rPr>
              <a:t>Харбор</a:t>
            </a:r>
            <a:r>
              <a:rPr lang="uk-UA" sz="1700" b="1" dirty="0" smtClean="0">
                <a:latin typeface="Century Gothic" panose="020B0502020202020204" pitchFamily="34" charset="0"/>
              </a:rPr>
              <a:t> (о. Гаваї) в війну вступили США. Продовжувалася війна в Північній Африці. Першим успіхом британської армії стала перемога під Ель-</a:t>
            </a:r>
            <a:r>
              <a:rPr lang="uk-UA" sz="1700" b="1" dirty="0" err="1" smtClean="0">
                <a:latin typeface="Century Gothic" panose="020B0502020202020204" pitchFamily="34" charset="0"/>
              </a:rPr>
              <a:t>Аламейном</a:t>
            </a:r>
            <a:r>
              <a:rPr lang="uk-UA" sz="1700" b="1" dirty="0" smtClean="0">
                <a:latin typeface="Century Gothic" panose="020B0502020202020204" pitchFamily="34" charset="0"/>
              </a:rPr>
              <a:t> в жовтні 1942 р.</a:t>
            </a:r>
            <a:endParaRPr lang="uk-UA" sz="1700" b="1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899" y="312490"/>
            <a:ext cx="5332983" cy="334511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789279" y="3703918"/>
            <a:ext cx="2774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 smtClean="0"/>
              <a:t>Німецький наступ на Україну</a:t>
            </a:r>
            <a:endParaRPr lang="uk-UA" sz="1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62" y="2892431"/>
            <a:ext cx="5361963" cy="306982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408692" y="6071574"/>
            <a:ext cx="2812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 smtClean="0"/>
              <a:t>Напад Японії на Перл-</a:t>
            </a:r>
            <a:r>
              <a:rPr lang="uk-UA" sz="1600" b="1" dirty="0" err="1" smtClean="0"/>
              <a:t>Харбор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3138499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91" y="233117"/>
            <a:ext cx="3239624" cy="4737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56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27" y="1515432"/>
            <a:ext cx="3237853" cy="4737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BB6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20579" y="1515432"/>
            <a:ext cx="5338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b="1" dirty="0" smtClean="0">
                <a:latin typeface="Garamond" panose="02020404030301010803" pitchFamily="18" charset="0"/>
              </a:rPr>
              <a:t>Barth </a:t>
            </a:r>
            <a:r>
              <a:rPr lang="de-DE" b="1" dirty="0">
                <a:latin typeface="Garamond" panose="02020404030301010803" pitchFamily="18" charset="0"/>
              </a:rPr>
              <a:t>E. M. A </a:t>
            </a:r>
            <a:r>
              <a:rPr lang="de-DE" b="1" dirty="0" err="1">
                <a:latin typeface="Garamond" panose="02020404030301010803" pitchFamily="18" charset="0"/>
              </a:rPr>
              <a:t>nazi</a:t>
            </a:r>
            <a:r>
              <a:rPr lang="de-DE" b="1" dirty="0">
                <a:latin typeface="Garamond" panose="02020404030301010803" pitchFamily="18" charset="0"/>
              </a:rPr>
              <a:t> </a:t>
            </a:r>
            <a:r>
              <a:rPr lang="de-DE" b="1" dirty="0" err="1">
                <a:latin typeface="Garamond" panose="02020404030301010803" pitchFamily="18" charset="0"/>
              </a:rPr>
              <a:t>interior</a:t>
            </a:r>
            <a:r>
              <a:rPr lang="de-DE" b="1" dirty="0">
                <a:latin typeface="Garamond" panose="02020404030301010803" pitchFamily="18" charset="0"/>
              </a:rPr>
              <a:t>. </a:t>
            </a:r>
            <a:r>
              <a:rPr lang="de-DE" b="1" dirty="0" err="1">
                <a:latin typeface="Garamond" panose="02020404030301010803" pitchFamily="18" charset="0"/>
              </a:rPr>
              <a:t>Quisling's</a:t>
            </a:r>
            <a:r>
              <a:rPr lang="de-DE" b="1" dirty="0">
                <a:latin typeface="Garamond" panose="02020404030301010803" pitchFamily="18" charset="0"/>
              </a:rPr>
              <a:t> </a:t>
            </a:r>
            <a:r>
              <a:rPr lang="de-DE" b="1" dirty="0" err="1">
                <a:latin typeface="Garamond" panose="02020404030301010803" pitchFamily="18" charset="0"/>
              </a:rPr>
              <a:t>hidden</a:t>
            </a:r>
            <a:r>
              <a:rPr lang="de-DE" b="1" dirty="0">
                <a:latin typeface="Garamond" panose="02020404030301010803" pitchFamily="18" charset="0"/>
              </a:rPr>
              <a:t> </a:t>
            </a:r>
            <a:r>
              <a:rPr lang="de-DE" b="1" dirty="0" err="1">
                <a:latin typeface="Garamond" panose="02020404030301010803" pitchFamily="18" charset="0"/>
              </a:rPr>
              <a:t>philosophy</a:t>
            </a:r>
            <a:r>
              <a:rPr lang="de-DE" b="1" dirty="0">
                <a:latin typeface="Garamond" panose="02020404030301010803" pitchFamily="18" charset="0"/>
              </a:rPr>
              <a:t> / E. M. Barth. – Frankfurt am Main [et al.] : P. Lang, 2003. – 338 p</a:t>
            </a:r>
            <a:r>
              <a:rPr lang="de-DE" b="1" dirty="0" smtClean="0">
                <a:latin typeface="Garamond" panose="02020404030301010803" pitchFamily="18" charset="0"/>
              </a:rPr>
              <a:t>.</a:t>
            </a:r>
            <a:endParaRPr lang="ru-RU" b="1" dirty="0" smtClean="0">
              <a:latin typeface="Garamond" panose="02020404030301010803" pitchFamily="18" charset="0"/>
            </a:endParaRP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</a:t>
            </a:r>
            <a:r>
              <a:rPr lang="de-DE" b="1" u="sng" dirty="0" smtClean="0">
                <a:latin typeface="Garamond" panose="02020404030301010803" pitchFamily="18" charset="0"/>
              </a:rPr>
              <a:t> </a:t>
            </a:r>
            <a:r>
              <a:rPr lang="ru-RU" b="1" u="sng" dirty="0" smtClean="0">
                <a:latin typeface="Garamond" panose="02020404030301010803" pitchFamily="18" charset="0"/>
              </a:rPr>
              <a:t>УЁМОВ/4127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0579" y="3884102"/>
            <a:ext cx="53380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err="1" smtClean="0">
                <a:latin typeface="Garamond" panose="02020404030301010803" pitchFamily="18" charset="0"/>
              </a:rPr>
              <a:t>Кувалек</a:t>
            </a:r>
            <a:r>
              <a:rPr lang="uk-UA" b="1" dirty="0" smtClean="0">
                <a:latin typeface="Garamond" panose="02020404030301010803" pitchFamily="18" charset="0"/>
              </a:rPr>
              <a:t> Р. Табір смерті у </a:t>
            </a:r>
            <a:r>
              <a:rPr lang="uk-UA" b="1" dirty="0" err="1" smtClean="0">
                <a:latin typeface="Garamond" panose="02020404030301010803" pitchFamily="18" charset="0"/>
              </a:rPr>
              <a:t>Белжеці</a:t>
            </a:r>
            <a:r>
              <a:rPr lang="uk-UA" b="1" dirty="0" smtClean="0">
                <a:latin typeface="Garamond" panose="02020404030301010803" pitchFamily="18" charset="0"/>
              </a:rPr>
              <a:t> = </a:t>
            </a:r>
            <a:r>
              <a:rPr lang="uk-UA" b="1" dirty="0" err="1" smtClean="0">
                <a:latin typeface="Garamond" panose="02020404030301010803" pitchFamily="18" charset="0"/>
              </a:rPr>
              <a:t>Oboz</a:t>
            </a:r>
            <a:r>
              <a:rPr lang="uk-UA" b="1" dirty="0" smtClean="0">
                <a:latin typeface="Garamond" panose="02020404030301010803" pitchFamily="18" charset="0"/>
              </a:rPr>
              <a:t> </a:t>
            </a:r>
            <a:r>
              <a:rPr lang="uk-UA" b="1" dirty="0" err="1" smtClean="0">
                <a:latin typeface="Garamond" panose="02020404030301010803" pitchFamily="18" charset="0"/>
              </a:rPr>
              <a:t>zaglady</a:t>
            </a:r>
            <a:r>
              <a:rPr lang="uk-UA" b="1" dirty="0" smtClean="0">
                <a:latin typeface="Garamond" panose="02020404030301010803" pitchFamily="18" charset="0"/>
              </a:rPr>
              <a:t> w </a:t>
            </a:r>
            <a:r>
              <a:rPr lang="uk-UA" b="1" dirty="0" err="1" smtClean="0">
                <a:latin typeface="Garamond" panose="02020404030301010803" pitchFamily="18" charset="0"/>
              </a:rPr>
              <a:t>Belzcu</a:t>
            </a:r>
            <a:r>
              <a:rPr lang="uk-UA" b="1" dirty="0" smtClean="0">
                <a:latin typeface="Garamond" panose="02020404030301010803" pitchFamily="18" charset="0"/>
              </a:rPr>
              <a:t> / Р. </a:t>
            </a:r>
            <a:r>
              <a:rPr lang="uk-UA" b="1" dirty="0" err="1" smtClean="0">
                <a:latin typeface="Garamond" panose="02020404030301010803" pitchFamily="18" charset="0"/>
              </a:rPr>
              <a:t>Кувалек</a:t>
            </a:r>
            <a:r>
              <a:rPr lang="uk-UA" b="1" dirty="0" smtClean="0">
                <a:latin typeface="Garamond" panose="02020404030301010803" pitchFamily="18" charset="0"/>
              </a:rPr>
              <a:t> ; пер. з пол. О. Колесник ; наук. ред. пер. М. І. </a:t>
            </a:r>
            <a:r>
              <a:rPr lang="uk-UA" b="1" dirty="0" err="1" smtClean="0">
                <a:latin typeface="Garamond" panose="02020404030301010803" pitchFamily="18" charset="0"/>
              </a:rPr>
              <a:t>Тяглий</a:t>
            </a:r>
            <a:r>
              <a:rPr lang="uk-UA" b="1" dirty="0" smtClean="0">
                <a:latin typeface="Garamond" panose="02020404030301010803" pitchFamily="18" charset="0"/>
              </a:rPr>
              <a:t>. – Київ : </a:t>
            </a:r>
            <a:r>
              <a:rPr lang="uk-UA" b="1" dirty="0" err="1" smtClean="0">
                <a:latin typeface="Garamond" panose="02020404030301010803" pitchFamily="18" charset="0"/>
              </a:rPr>
              <a:t>Укр</a:t>
            </a:r>
            <a:r>
              <a:rPr lang="uk-UA" b="1" dirty="0" smtClean="0">
                <a:latin typeface="Garamond" panose="02020404030301010803" pitchFamily="18" charset="0"/>
              </a:rPr>
              <a:t>. центр вивчення історії Голокосту, 2018. – 287 с.</a:t>
            </a:r>
          </a:p>
          <a:p>
            <a:pPr algn="just"/>
            <a:r>
              <a:rPr lang="uk-UA" b="1" u="sng" dirty="0" smtClean="0">
                <a:latin typeface="Garamond" panose="02020404030301010803" pitchFamily="18" charset="0"/>
              </a:rPr>
              <a:t>Шифр: 71/5944</a:t>
            </a:r>
            <a:endParaRPr lang="uk-UA" b="1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2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94069"/>
            <a:ext cx="2763015" cy="4435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7C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1" y="912551"/>
            <a:ext cx="2758970" cy="4440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37" y="1197172"/>
            <a:ext cx="2809568" cy="4463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18E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96517" y="5505360"/>
            <a:ext cx="5473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latin typeface="Garamond" panose="02020404030301010803" pitchFamily="18" charset="0"/>
              </a:rPr>
              <a:t>Ширер</a:t>
            </a:r>
            <a:r>
              <a:rPr lang="ru-RU" b="1" dirty="0" smtClean="0">
                <a:latin typeface="Garamond" panose="02020404030301010803" pitchFamily="18" charset="0"/>
              </a:rPr>
              <a:t> </a:t>
            </a:r>
            <a:r>
              <a:rPr lang="ru-RU" b="1" dirty="0">
                <a:latin typeface="Garamond" panose="02020404030301010803" pitchFamily="18" charset="0"/>
              </a:rPr>
              <a:t>У. Крах нацистской империи / У. </a:t>
            </a:r>
            <a:r>
              <a:rPr lang="ru-RU" b="1" dirty="0" err="1" smtClean="0">
                <a:latin typeface="Garamond" panose="02020404030301010803" pitchFamily="18" charset="0"/>
              </a:rPr>
              <a:t>Ширер</a:t>
            </a:r>
            <a:r>
              <a:rPr lang="ru-RU" b="1" dirty="0" smtClean="0">
                <a:latin typeface="Garamond" panose="02020404030301010803" pitchFamily="18" charset="0"/>
              </a:rPr>
              <a:t> ; </a:t>
            </a:r>
            <a:r>
              <a:rPr lang="ru-RU" b="1" dirty="0">
                <a:latin typeface="Garamond" panose="02020404030301010803" pitchFamily="18" charset="0"/>
              </a:rPr>
              <a:t>пер. с англ.: С. Л. Орлова [и др.]. – М. : </a:t>
            </a:r>
            <a:r>
              <a:rPr lang="ru-RU" b="1" dirty="0" smtClean="0">
                <a:latin typeface="Garamond" panose="02020404030301010803" pitchFamily="18" charset="0"/>
              </a:rPr>
              <a:t>Олимп ; </a:t>
            </a:r>
            <a:r>
              <a:rPr lang="ru-RU" b="1" dirty="0">
                <a:latin typeface="Garamond" panose="02020404030301010803" pitchFamily="18" charset="0"/>
              </a:rPr>
              <a:t>Смоленск : Русич, 1998. – 729 с</a:t>
            </a:r>
            <a:r>
              <a:rPr lang="ru-RU" b="1" dirty="0" smtClean="0"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71/5731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74561" y="380697"/>
            <a:ext cx="28869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latin typeface="Garamond" panose="02020404030301010803" pitchFamily="18" charset="0"/>
              </a:rPr>
              <a:t>Больдт</a:t>
            </a:r>
            <a:r>
              <a:rPr lang="ru-RU" b="1" dirty="0" smtClean="0">
                <a:latin typeface="Garamond" panose="02020404030301010803" pitchFamily="18" charset="0"/>
              </a:rPr>
              <a:t> </a:t>
            </a:r>
            <a:r>
              <a:rPr lang="ru-RU" b="1" dirty="0">
                <a:latin typeface="Garamond" panose="02020404030301010803" pitchFamily="18" charset="0"/>
              </a:rPr>
              <a:t>Г. Гитлер. Последние десять </a:t>
            </a:r>
            <a:r>
              <a:rPr lang="ru-RU" b="1" dirty="0" smtClean="0">
                <a:latin typeface="Garamond" panose="02020404030301010803" pitchFamily="18" charset="0"/>
              </a:rPr>
              <a:t>лет :  рассказ </a:t>
            </a:r>
            <a:r>
              <a:rPr lang="ru-RU" b="1" dirty="0">
                <a:latin typeface="Garamond" panose="02020404030301010803" pitchFamily="18" charset="0"/>
              </a:rPr>
              <a:t>очевидца, 1945 : пер. с англ. / Г. </a:t>
            </a:r>
            <a:r>
              <a:rPr lang="ru-RU" b="1" dirty="0" err="1">
                <a:latin typeface="Garamond" panose="02020404030301010803" pitchFamily="18" charset="0"/>
              </a:rPr>
              <a:t>Больдт</a:t>
            </a:r>
            <a:r>
              <a:rPr lang="ru-RU" b="1" dirty="0">
                <a:latin typeface="Garamond" panose="02020404030301010803" pitchFamily="18" charset="0"/>
              </a:rPr>
              <a:t>. – М. : </a:t>
            </a:r>
            <a:r>
              <a:rPr lang="ru-RU" b="1" dirty="0" err="1">
                <a:latin typeface="Garamond" panose="02020404030301010803" pitchFamily="18" charset="0"/>
              </a:rPr>
              <a:t>Центрполиграф</a:t>
            </a:r>
            <a:r>
              <a:rPr lang="ru-RU" b="1" dirty="0">
                <a:latin typeface="Garamond" panose="02020404030301010803" pitchFamily="18" charset="0"/>
              </a:rPr>
              <a:t>, 2007. – 237 с. – (За линией фронта. Мемуары</a:t>
            </a:r>
            <a:r>
              <a:rPr lang="ru-RU" b="1" dirty="0" smtClean="0">
                <a:latin typeface="Garamond" panose="02020404030301010803" pitchFamily="18" charset="0"/>
              </a:rPr>
              <a:t>).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71/5692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3219" y="3428999"/>
            <a:ext cx="27630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aramond" panose="02020404030301010803" pitchFamily="18" charset="0"/>
              </a:rPr>
              <a:t>Роковые </a:t>
            </a:r>
            <a:r>
              <a:rPr lang="ru-RU" b="1" dirty="0">
                <a:latin typeface="Garamond" panose="02020404030301010803" pitchFamily="18" charset="0"/>
              </a:rPr>
              <a:t>решения вермахта / З. </a:t>
            </a:r>
            <a:r>
              <a:rPr lang="ru-RU" b="1" dirty="0" err="1">
                <a:latin typeface="Garamond" panose="02020404030301010803" pitchFamily="18" charset="0"/>
              </a:rPr>
              <a:t>Вестфаль</a:t>
            </a:r>
            <a:r>
              <a:rPr lang="ru-RU" b="1" dirty="0">
                <a:latin typeface="Garamond" panose="02020404030301010803" pitchFamily="18" charset="0"/>
              </a:rPr>
              <a:t>, В. </a:t>
            </a:r>
            <a:r>
              <a:rPr lang="ru-RU" b="1" dirty="0" err="1">
                <a:latin typeface="Garamond" panose="02020404030301010803" pitchFamily="18" charset="0"/>
              </a:rPr>
              <a:t>Крейпе</a:t>
            </a:r>
            <a:r>
              <a:rPr lang="ru-RU" b="1" dirty="0">
                <a:latin typeface="Garamond" panose="02020404030301010803" pitchFamily="18" charset="0"/>
              </a:rPr>
              <a:t>, Г. </a:t>
            </a:r>
            <a:r>
              <a:rPr lang="ru-RU" b="1" dirty="0" err="1">
                <a:latin typeface="Garamond" panose="02020404030301010803" pitchFamily="18" charset="0"/>
              </a:rPr>
              <a:t>Блюментрит</a:t>
            </a:r>
            <a:r>
              <a:rPr lang="ru-RU" b="1" dirty="0">
                <a:latin typeface="Garamond" panose="02020404030301010803" pitchFamily="18" charset="0"/>
              </a:rPr>
              <a:t>. – Ростов н/Д : Феникс, 1999. – 382 с. – (Исторические силуэты</a:t>
            </a:r>
            <a:r>
              <a:rPr lang="ru-RU" b="1" dirty="0" smtClean="0">
                <a:latin typeface="Garamond" panose="02020404030301010803" pitchFamily="18" charset="0"/>
              </a:rPr>
              <a:t>).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220/8510</a:t>
            </a:r>
            <a:endParaRPr lang="ru-RU" b="1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441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2900" y="107581"/>
            <a:ext cx="1175385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 smtClean="0">
                <a:latin typeface="Century Gothic" panose="020B0502020202020204" pitchFamily="34" charset="0"/>
              </a:rPr>
              <a:t>	</a:t>
            </a:r>
            <a:r>
              <a:rPr lang="uk-UA" sz="1700" b="1" dirty="0" smtClean="0">
                <a:latin typeface="Century Gothic" panose="020B0502020202020204" pitchFamily="34" charset="0"/>
              </a:rPr>
              <a:t>У 1943–1944 рр. були звільнені Правобережна Україна, Білорусія, Молдавія, Прибалтика, повністю знята блокада Ленінграда. Очищений Кримський півострів. На радянсько-німецькому фронті були розгромлені всі німецькі стратегічні угруповання. З війни вийшли союзники Німеччини – Румунія, Болгарія, Фінляндія та Угорщина.</a:t>
            </a:r>
            <a:endParaRPr lang="uk-UA" sz="1700" b="1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48550" y="2456060"/>
            <a:ext cx="46482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 smtClean="0">
                <a:latin typeface="Century Gothic" panose="020B0502020202020204" pitchFamily="34" charset="0"/>
              </a:rPr>
              <a:t>	</a:t>
            </a:r>
            <a:r>
              <a:rPr lang="uk-UA" sz="1700" b="1" dirty="0" smtClean="0">
                <a:latin typeface="Century Gothic" panose="020B0502020202020204" pitchFamily="34" charset="0"/>
              </a:rPr>
              <a:t>У червні 1944 р. союзники відкрили другий фронт висадкою своїх військ в Нормандії.</a:t>
            </a:r>
          </a:p>
          <a:p>
            <a:pPr algn="just">
              <a:lnSpc>
                <a:spcPct val="150000"/>
              </a:lnSpc>
            </a:pPr>
            <a:r>
              <a:rPr lang="uk-UA" sz="1700" b="1" dirty="0" smtClean="0">
                <a:latin typeface="Century Gothic" panose="020B0502020202020204" pitchFamily="34" charset="0"/>
              </a:rPr>
              <a:t>	На початку 1945 р. радянські війська розгромили найбільшу угруповання противника на території Польщі і Східної Пруссії, взяли Берлін, з'єдналися з союзниками і завершили розгром Німеччини.</a:t>
            </a:r>
            <a:endParaRPr lang="uk-UA" sz="1700" b="1" dirty="0"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900238"/>
            <a:ext cx="6264810" cy="451961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0961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158">
            <a:off x="2842408" y="810427"/>
            <a:ext cx="3114675" cy="453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505">
            <a:off x="5910891" y="410377"/>
            <a:ext cx="3231676" cy="453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8430" y="3429000"/>
            <a:ext cx="26568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err="1" smtClean="0">
                <a:latin typeface="Garamond" panose="02020404030301010803" pitchFamily="18" charset="0"/>
              </a:rPr>
              <a:t>Іжнін</a:t>
            </a:r>
            <a:r>
              <a:rPr lang="uk-UA" b="1" dirty="0" smtClean="0">
                <a:latin typeface="Garamond" panose="02020404030301010803" pitchFamily="18" charset="0"/>
              </a:rPr>
              <a:t> І. І. Міжнародні конфлікти (кінець XIX – перша половина XX століття) : підручник / І. І. </a:t>
            </a:r>
            <a:r>
              <a:rPr lang="uk-UA" b="1" dirty="0" err="1" smtClean="0">
                <a:latin typeface="Garamond" panose="02020404030301010803" pitchFamily="18" charset="0"/>
              </a:rPr>
              <a:t>Іжнін</a:t>
            </a:r>
            <a:r>
              <a:rPr lang="uk-UA" b="1" dirty="0" smtClean="0">
                <a:latin typeface="Garamond" panose="02020404030301010803" pitchFamily="18" charset="0"/>
              </a:rPr>
              <a:t>, С. М. Пик, К. В. Поліщук ; Львів. </a:t>
            </a:r>
            <a:r>
              <a:rPr lang="uk-UA" b="1" dirty="0" err="1" smtClean="0">
                <a:latin typeface="Garamond" panose="02020404030301010803" pitchFamily="18" charset="0"/>
              </a:rPr>
              <a:t>нац</a:t>
            </a:r>
            <a:r>
              <a:rPr lang="uk-UA" b="1" dirty="0" smtClean="0">
                <a:latin typeface="Garamond" panose="02020404030301010803" pitchFamily="18" charset="0"/>
              </a:rPr>
              <a:t>. ун-т ім. І. Франка. – Львів : ЛНУ ім. І. Франка, 2019. – 448 с.</a:t>
            </a:r>
          </a:p>
          <a:p>
            <a:pPr algn="just"/>
            <a:r>
              <a:rPr lang="uk-UA" b="1" u="sng" dirty="0" smtClean="0">
                <a:latin typeface="Garamond" panose="02020404030301010803" pitchFamily="18" charset="0"/>
              </a:rPr>
              <a:t>Шифр: 60/7338</a:t>
            </a:r>
            <a:endParaRPr lang="uk-UA" b="1" u="sng" dirty="0"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99491" y="4365283"/>
            <a:ext cx="32767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aramond" panose="02020404030301010803" pitchFamily="18" charset="0"/>
              </a:rPr>
              <a:t>Смирнов </a:t>
            </a:r>
            <a:r>
              <a:rPr lang="ru-RU" b="1" dirty="0">
                <a:latin typeface="Garamond" panose="02020404030301010803" pitchFamily="18" charset="0"/>
              </a:rPr>
              <a:t>В. Н. Христианская церковь в борьбе с фашизмом. Освобождение народов Европы от нацизма в годы Второй мировой войны / В. Н. Смирнов. – Харьков : </a:t>
            </a:r>
            <a:r>
              <a:rPr lang="ru-RU" b="1" dirty="0" err="1">
                <a:latin typeface="Garamond" panose="02020404030301010803" pitchFamily="18" charset="0"/>
              </a:rPr>
              <a:t>Финарт</a:t>
            </a:r>
            <a:r>
              <a:rPr lang="ru-RU" b="1" dirty="0">
                <a:latin typeface="Garamond" panose="02020404030301010803" pitchFamily="18" charset="0"/>
              </a:rPr>
              <a:t>, 2016. – 250 с</a:t>
            </a:r>
            <a:r>
              <a:rPr lang="ru-RU" b="1" dirty="0" smtClean="0"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5/995</a:t>
            </a:r>
            <a:endParaRPr lang="ru-RU" b="1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35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784" y="550115"/>
            <a:ext cx="4203533" cy="504423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70" y="1365722"/>
            <a:ext cx="3714750" cy="46101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14435" y="350060"/>
            <a:ext cx="5384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9 травня 1945 р. </a:t>
            </a:r>
            <a:r>
              <a:rPr lang="uk-UA" b="1" dirty="0" smtClean="0">
                <a:latin typeface="Century Gothic" panose="020B0502020202020204" pitchFamily="34" charset="0"/>
              </a:rPr>
              <a:t>Німеччина капітулювала</a:t>
            </a:r>
            <a:endParaRPr lang="uk-UA" b="1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40784" y="5775136"/>
            <a:ext cx="4203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/>
              <a:t>Зустріч радянських і американських солдатів, 6 травня 1945 р.</a:t>
            </a:r>
            <a:endParaRPr lang="uk-UA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84085" y="6062968"/>
            <a:ext cx="3228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Прапор Перемоги над рейхстагом</a:t>
            </a:r>
          </a:p>
        </p:txBody>
      </p:sp>
    </p:spTree>
    <p:extLst>
      <p:ext uri="{BB962C8B-B14F-4D97-AF65-F5344CB8AC3E}">
        <p14:creationId xmlns:p14="http://schemas.microsoft.com/office/powerpoint/2010/main" val="40023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8705" y="478616"/>
            <a:ext cx="5891464" cy="2073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 smtClean="0"/>
              <a:t>	</a:t>
            </a:r>
            <a:r>
              <a:rPr lang="uk-UA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 вересня 1939 р. </a:t>
            </a:r>
            <a:r>
              <a:rPr lang="uk-UA" sz="1700" b="1" dirty="0" smtClean="0">
                <a:latin typeface="Century Gothic" panose="020B0502020202020204" pitchFamily="34" charset="0"/>
              </a:rPr>
              <a:t>нападом гітлерівської Німеччини на Польщу розпочалася Друга світова війна. Вона тривала 6 довгих років та стала одним з найважливіших переломних моментів в історії минулого століття.</a:t>
            </a:r>
            <a:endParaRPr lang="uk-UA" sz="1700" b="1" dirty="0"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052" y="559582"/>
            <a:ext cx="5238750" cy="46386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68705" y="3212015"/>
            <a:ext cx="5891464" cy="281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 smtClean="0">
                <a:latin typeface="Century Gothic" panose="020B0502020202020204" pitchFamily="34" charset="0"/>
              </a:rPr>
              <a:t>	</a:t>
            </a:r>
            <a:r>
              <a:rPr lang="uk-UA" sz="1700" b="1" dirty="0" smtClean="0">
                <a:latin typeface="Century Gothic" panose="020B0502020202020204" pitchFamily="34" charset="0"/>
              </a:rPr>
              <a:t>3 вересня Англія і Франція оголосили Німеччині війну. Їх приклад наслідували Австралійський Союз, Нова Зеландія, Індія, Південно-Африканський Союз і Канада. У тісному союзі з Німеччиною виступили Італія та Японія, потім до них приєдналися Угорщина, Румунія, Словаччина, Болгарія, Хорватія.</a:t>
            </a:r>
            <a:endParaRPr lang="uk-UA" sz="1700" b="1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53688" y="5224315"/>
            <a:ext cx="5325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/>
              <a:t>Гітлерівці знищують прикордонні знаки на польсько-німецькому кордоні, 1939 р.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396096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9" y="1253566"/>
            <a:ext cx="3546672" cy="5209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01" y="467487"/>
            <a:ext cx="3408014" cy="5457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867150" y="545479"/>
            <a:ext cx="41324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latin typeface="Garamond" panose="02020404030301010803" pitchFamily="18" charset="0"/>
              </a:rPr>
              <a:t>Назария</a:t>
            </a:r>
            <a:r>
              <a:rPr lang="ru-RU" b="1" dirty="0" smtClean="0">
                <a:latin typeface="Garamond" panose="02020404030301010803" pitchFamily="18" charset="0"/>
              </a:rPr>
              <a:t> С. М. История </a:t>
            </a:r>
            <a:r>
              <a:rPr lang="ru-RU" b="1" dirty="0">
                <a:latin typeface="Garamond" panose="02020404030301010803" pitchFamily="18" charset="0"/>
              </a:rPr>
              <a:t>без мифов. Вторая мировая война: генезис, ход и итоги / С. М. </a:t>
            </a:r>
            <a:r>
              <a:rPr lang="ru-RU" b="1" dirty="0" err="1" smtClean="0">
                <a:latin typeface="Garamond" panose="02020404030301010803" pitchFamily="18" charset="0"/>
              </a:rPr>
              <a:t>Назария</a:t>
            </a:r>
            <a:r>
              <a:rPr lang="ru-RU" b="1" dirty="0" smtClean="0">
                <a:latin typeface="Garamond" panose="02020404030301010803" pitchFamily="18" charset="0"/>
              </a:rPr>
              <a:t> ; Гос</a:t>
            </a:r>
            <a:r>
              <a:rPr lang="ru-RU" b="1" dirty="0">
                <a:latin typeface="Garamond" panose="02020404030301010803" pitchFamily="18" charset="0"/>
              </a:rPr>
              <a:t>. ин-т </a:t>
            </a:r>
            <a:r>
              <a:rPr lang="ru-RU" b="1" dirty="0" err="1">
                <a:latin typeface="Garamond" panose="02020404030301010803" pitchFamily="18" charset="0"/>
              </a:rPr>
              <a:t>междунар</a:t>
            </a:r>
            <a:r>
              <a:rPr lang="ru-RU" b="1" dirty="0">
                <a:latin typeface="Garamond" panose="02020404030301010803" pitchFamily="18" charset="0"/>
              </a:rPr>
              <a:t>. отношений [и др.]. – Кишинев, 2010. – 499 с</a:t>
            </a:r>
            <a:r>
              <a:rPr lang="ru-RU" b="1" dirty="0" smtClean="0"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60/6914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7151" y="3597176"/>
            <a:ext cx="41324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latin typeface="Garamond" panose="02020404030301010803" pitchFamily="18" charset="0"/>
              </a:rPr>
              <a:t>Типпельскирх</a:t>
            </a:r>
            <a:r>
              <a:rPr lang="ru-RU" b="1" dirty="0" smtClean="0">
                <a:latin typeface="Garamond" panose="02020404030301010803" pitchFamily="18" charset="0"/>
              </a:rPr>
              <a:t> К. </a:t>
            </a:r>
            <a:r>
              <a:rPr lang="ru-RU" b="1" dirty="0">
                <a:latin typeface="Garamond" panose="02020404030301010803" pitchFamily="18" charset="0"/>
              </a:rPr>
              <a:t>фон</a:t>
            </a:r>
            <a:r>
              <a:rPr lang="ru-RU" b="1" dirty="0" smtClean="0">
                <a:latin typeface="Garamond" panose="02020404030301010803" pitchFamily="18" charset="0"/>
              </a:rPr>
              <a:t>. История </a:t>
            </a:r>
            <a:r>
              <a:rPr lang="ru-RU" b="1" dirty="0">
                <a:latin typeface="Garamond" panose="02020404030301010803" pitchFamily="18" charset="0"/>
              </a:rPr>
              <a:t>Второй мировой войны, </a:t>
            </a:r>
            <a:r>
              <a:rPr lang="ru-RU" b="1" dirty="0" smtClean="0">
                <a:latin typeface="Garamond" panose="02020404030301010803" pitchFamily="18" charset="0"/>
              </a:rPr>
              <a:t>1939–1945 </a:t>
            </a:r>
            <a:r>
              <a:rPr lang="ru-RU" b="1" dirty="0">
                <a:latin typeface="Garamond" panose="02020404030301010803" pitchFamily="18" charset="0"/>
              </a:rPr>
              <a:t>/ К. Ф. </a:t>
            </a:r>
            <a:r>
              <a:rPr lang="ru-RU" b="1" dirty="0" err="1">
                <a:latin typeface="Garamond" panose="02020404030301010803" pitchFamily="18" charset="0"/>
              </a:rPr>
              <a:t>Типпельскирх</a:t>
            </a:r>
            <a:r>
              <a:rPr lang="ru-RU" b="1" dirty="0">
                <a:latin typeface="Garamond" panose="02020404030301010803" pitchFamily="18" charset="0"/>
              </a:rPr>
              <a:t>. – М. : АСТ, 2003. – 795 с. </a:t>
            </a:r>
            <a:r>
              <a:rPr lang="ru-RU" b="1" dirty="0" smtClean="0">
                <a:latin typeface="Garamond" panose="02020404030301010803" pitchFamily="18" charset="0"/>
              </a:rPr>
              <a:t>– </a:t>
            </a:r>
            <a:r>
              <a:rPr lang="ru-RU" b="1" dirty="0">
                <a:latin typeface="Garamond" panose="02020404030301010803" pitchFamily="18" charset="0"/>
              </a:rPr>
              <a:t>(Военно-историческая б-ка</a:t>
            </a:r>
            <a:r>
              <a:rPr lang="ru-RU" b="1" dirty="0" smtClean="0">
                <a:latin typeface="Garamond" panose="02020404030301010803" pitchFamily="18" charset="0"/>
              </a:rPr>
              <a:t>).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60/7062</a:t>
            </a:r>
            <a:endParaRPr lang="ru-RU" b="1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4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9750"/>
            <a:ext cx="2900114" cy="462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49" y="390525"/>
            <a:ext cx="3067551" cy="459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28335" y="1709716"/>
            <a:ext cx="27326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latin typeface="Garamond" panose="02020404030301010803" pitchFamily="18" charset="0"/>
              </a:rPr>
              <a:t>Фуллер</a:t>
            </a:r>
            <a:r>
              <a:rPr lang="ru-RU" b="1" dirty="0" smtClean="0">
                <a:latin typeface="Garamond" panose="02020404030301010803" pitchFamily="18" charset="0"/>
              </a:rPr>
              <a:t> Д. Ф. Ч. Вторая </a:t>
            </a:r>
            <a:r>
              <a:rPr lang="ru-RU" b="1" dirty="0">
                <a:latin typeface="Garamond" panose="02020404030301010803" pitchFamily="18" charset="0"/>
              </a:rPr>
              <a:t>мировая война </a:t>
            </a:r>
            <a:r>
              <a:rPr lang="ru-RU" b="1" dirty="0" smtClean="0">
                <a:latin typeface="Garamond" panose="02020404030301010803" pitchFamily="18" charset="0"/>
              </a:rPr>
              <a:t>1939–1945 </a:t>
            </a:r>
            <a:r>
              <a:rPr lang="ru-RU" b="1" dirty="0">
                <a:latin typeface="Garamond" panose="02020404030301010803" pitchFamily="18" charset="0"/>
              </a:rPr>
              <a:t>гг. Стратегический и тактический обзор / Д. Ф. Ч. </a:t>
            </a:r>
            <a:r>
              <a:rPr lang="ru-RU" b="1" dirty="0" err="1">
                <a:latin typeface="Garamond" panose="02020404030301010803" pitchFamily="18" charset="0"/>
              </a:rPr>
              <a:t>Фуллер</a:t>
            </a:r>
            <a:r>
              <a:rPr lang="ru-RU" b="1" dirty="0">
                <a:latin typeface="Garamond" panose="02020404030301010803" pitchFamily="18" charset="0"/>
              </a:rPr>
              <a:t>. – М</a:t>
            </a:r>
            <a:r>
              <a:rPr lang="ru-RU" b="1" dirty="0" smtClean="0">
                <a:latin typeface="Garamond" panose="02020404030301010803" pitchFamily="18" charset="0"/>
              </a:rPr>
              <a:t>.  </a:t>
            </a:r>
            <a:r>
              <a:rPr lang="ru-RU" b="1" dirty="0">
                <a:latin typeface="Garamond" panose="02020404030301010803" pitchFamily="18" charset="0"/>
              </a:rPr>
              <a:t>: </a:t>
            </a:r>
            <a:r>
              <a:rPr lang="ru-RU" b="1" dirty="0" smtClean="0">
                <a:latin typeface="Garamond" panose="02020404030301010803" pitchFamily="18" charset="0"/>
              </a:rPr>
              <a:t>АСТ ; </a:t>
            </a:r>
            <a:r>
              <a:rPr lang="ru-RU" b="1" dirty="0">
                <a:latin typeface="Garamond" panose="02020404030301010803" pitchFamily="18" charset="0"/>
              </a:rPr>
              <a:t>СПб. : Полигон, 2006. – 559 с. : ил., карты. – (Неизвестные войны</a:t>
            </a:r>
            <a:r>
              <a:rPr lang="ru-RU" b="1" dirty="0" smtClean="0">
                <a:latin typeface="Garamond" panose="02020404030301010803" pitchFamily="18" charset="0"/>
              </a:rPr>
              <a:t>).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220/8529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63551" y="2689031"/>
            <a:ext cx="2910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err="1" smtClean="0">
                <a:latin typeface="Garamond" panose="02020404030301010803" pitchFamily="18" charset="0"/>
              </a:rPr>
              <a:t>Трубайчук</a:t>
            </a:r>
            <a:r>
              <a:rPr lang="uk-UA" b="1" dirty="0" smtClean="0">
                <a:latin typeface="Garamond" panose="02020404030301010803" pitchFamily="18" charset="0"/>
              </a:rPr>
              <a:t> А. Ф. Друга світова війна : коротка </a:t>
            </a:r>
            <a:r>
              <a:rPr lang="uk-UA" b="1" dirty="0" err="1" smtClean="0">
                <a:latin typeface="Garamond" panose="02020404030301010803" pitchFamily="18" charset="0"/>
              </a:rPr>
              <a:t>іст</a:t>
            </a:r>
            <a:r>
              <a:rPr lang="uk-UA" b="1" dirty="0" smtClean="0">
                <a:latin typeface="Garamond" panose="02020404030301010803" pitchFamily="18" charset="0"/>
              </a:rPr>
              <a:t>. / А. Ф. </a:t>
            </a:r>
            <a:r>
              <a:rPr lang="uk-UA" b="1" dirty="0" err="1" smtClean="0">
                <a:latin typeface="Garamond" panose="02020404030301010803" pitchFamily="18" charset="0"/>
              </a:rPr>
              <a:t>Трубайчук</a:t>
            </a:r>
            <a:r>
              <a:rPr lang="uk-UA" b="1" dirty="0" smtClean="0">
                <a:latin typeface="Garamond" panose="02020404030301010803" pitchFamily="18" charset="0"/>
              </a:rPr>
              <a:t>. – Київ : Наук. думка, 1995. – 192 с.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60/5844</a:t>
            </a:r>
            <a:endParaRPr lang="ru-RU" b="1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378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08" y="483520"/>
            <a:ext cx="5226217" cy="432350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12676" y="4921214"/>
            <a:ext cx="5445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Вступ німецьких військ до Праги, 15 березня 1939 р.</a:t>
            </a:r>
            <a:endParaRPr lang="uk-UA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73" y="1720197"/>
            <a:ext cx="5651982" cy="400776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394633" y="5923651"/>
            <a:ext cx="5499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/>
              <a:t>Вступ німецьких військ в Клайпеду, березень 1939 р.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91284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60" y="157399"/>
            <a:ext cx="3400424" cy="499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009" y="1338500"/>
            <a:ext cx="3166141" cy="499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32609" y="509463"/>
            <a:ext cx="36415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Garamond" panose="02020404030301010803" pitchFamily="18" charset="0"/>
              </a:rPr>
              <a:t>Murray </a:t>
            </a:r>
            <a:r>
              <a:rPr lang="en-US" b="1" dirty="0">
                <a:latin typeface="Garamond" panose="02020404030301010803" pitchFamily="18" charset="0"/>
              </a:rPr>
              <a:t>W. A war to be won. Fighting the Second World War / W. Murray, A. R. Millett. – </a:t>
            </a:r>
            <a:r>
              <a:rPr lang="en-US" b="1" dirty="0" smtClean="0">
                <a:latin typeface="Garamond" panose="02020404030301010803" pitchFamily="18" charset="0"/>
              </a:rPr>
              <a:t>Cambridge</a:t>
            </a:r>
            <a:r>
              <a:rPr lang="uk-UA" b="1" dirty="0" smtClean="0">
                <a:latin typeface="Garamond" panose="02020404030301010803" pitchFamily="18" charset="0"/>
              </a:rPr>
              <a:t> </a:t>
            </a:r>
            <a:r>
              <a:rPr lang="en-US" b="1" dirty="0" smtClean="0">
                <a:latin typeface="Garamond" panose="02020404030301010803" pitchFamily="18" charset="0"/>
              </a:rPr>
              <a:t>; </a:t>
            </a:r>
            <a:r>
              <a:rPr lang="en-US" b="1" dirty="0">
                <a:latin typeface="Garamond" panose="02020404030301010803" pitchFamily="18" charset="0"/>
              </a:rPr>
              <a:t>London : The Belknap press of Harvard Univ. press, 2000. – XIV, 656 p</a:t>
            </a:r>
            <a:r>
              <a:rPr lang="en-US" b="1" dirty="0" smtClean="0">
                <a:latin typeface="Garamond" panose="02020404030301010803" pitchFamily="18" charset="0"/>
              </a:rPr>
              <a:t>.</a:t>
            </a:r>
            <a:endParaRPr lang="uk-UA" b="1" dirty="0" smtClean="0">
              <a:latin typeface="Garamond" panose="02020404030301010803" pitchFamily="18" charset="0"/>
            </a:endParaRPr>
          </a:p>
          <a:p>
            <a:pPr algn="just"/>
            <a:r>
              <a:rPr lang="uk-UA" b="1" u="sng" dirty="0" smtClean="0">
                <a:latin typeface="Garamond" panose="02020404030301010803" pitchFamily="18" charset="0"/>
              </a:rPr>
              <a:t>Шифр:</a:t>
            </a:r>
            <a:r>
              <a:rPr lang="en-US" b="1" u="sng" dirty="0" smtClean="0">
                <a:latin typeface="Garamond" panose="02020404030301010803" pitchFamily="18" charset="0"/>
              </a:rPr>
              <a:t> 60</a:t>
            </a:r>
            <a:r>
              <a:rPr lang="uk-UA" b="1" u="sng" dirty="0" smtClean="0">
                <a:latin typeface="Garamond" panose="02020404030301010803" pitchFamily="18" charset="0"/>
              </a:rPr>
              <a:t>/</a:t>
            </a:r>
            <a:r>
              <a:rPr lang="en-US" b="1" u="sng" dirty="0" smtClean="0">
                <a:latin typeface="Garamond" panose="02020404030301010803" pitchFamily="18" charset="0"/>
              </a:rPr>
              <a:t>6851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2610" y="4030141"/>
            <a:ext cx="36415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Garamond" panose="02020404030301010803" pitchFamily="18" charset="0"/>
              </a:rPr>
              <a:t>Bell </a:t>
            </a:r>
            <a:r>
              <a:rPr lang="en-US" b="1" dirty="0">
                <a:latin typeface="Garamond" panose="02020404030301010803" pitchFamily="18" charset="0"/>
              </a:rPr>
              <a:t>P. M. H. The origins of the Second World War in Europe / P. M. H. Bell. – 2-nd ed. – London; New York : Longmans, 1999. – XIII</a:t>
            </a:r>
            <a:r>
              <a:rPr lang="en-US" b="1" dirty="0" smtClean="0">
                <a:latin typeface="Garamond" panose="02020404030301010803" pitchFamily="18" charset="0"/>
              </a:rPr>
              <a:t>,</a:t>
            </a:r>
            <a:r>
              <a:rPr lang="ru-RU" b="1" dirty="0" smtClean="0">
                <a:latin typeface="Garamond" panose="02020404030301010803" pitchFamily="18" charset="0"/>
              </a:rPr>
              <a:t> </a:t>
            </a:r>
            <a:r>
              <a:rPr lang="en-US" b="1" dirty="0" smtClean="0">
                <a:latin typeface="Garamond" panose="02020404030301010803" pitchFamily="18" charset="0"/>
              </a:rPr>
              <a:t>370 </a:t>
            </a:r>
            <a:r>
              <a:rPr lang="en-US" b="1" dirty="0">
                <a:latin typeface="Garamond" panose="02020404030301010803" pitchFamily="18" charset="0"/>
              </a:rPr>
              <a:t>p</a:t>
            </a:r>
            <a:r>
              <a:rPr lang="en-US" b="1" dirty="0" smtClean="0">
                <a:latin typeface="Garamond" panose="02020404030301010803" pitchFamily="18" charset="0"/>
              </a:rPr>
              <a:t>.</a:t>
            </a:r>
            <a:endParaRPr lang="uk-UA" b="1" dirty="0" smtClean="0">
              <a:latin typeface="Garamond" panose="02020404030301010803" pitchFamily="18" charset="0"/>
            </a:endParaRPr>
          </a:p>
          <a:p>
            <a:pPr algn="just"/>
            <a:r>
              <a:rPr lang="uk-UA" b="1" u="sng" dirty="0" smtClean="0">
                <a:latin typeface="Garamond" panose="02020404030301010803" pitchFamily="18" charset="0"/>
              </a:rPr>
              <a:t>Шифр:</a:t>
            </a:r>
            <a:r>
              <a:rPr lang="en-US" b="1" u="sng" dirty="0" smtClean="0">
                <a:latin typeface="Garamond" panose="02020404030301010803" pitchFamily="18" charset="0"/>
              </a:rPr>
              <a:t> 60</a:t>
            </a:r>
            <a:r>
              <a:rPr lang="uk-UA" b="1" u="sng" dirty="0" smtClean="0">
                <a:latin typeface="Garamond" panose="02020404030301010803" pitchFamily="18" charset="0"/>
              </a:rPr>
              <a:t>/</a:t>
            </a:r>
            <a:r>
              <a:rPr lang="en-US" b="1" u="sng" dirty="0" smtClean="0">
                <a:latin typeface="Garamond" panose="02020404030301010803" pitchFamily="18" charset="0"/>
              </a:rPr>
              <a:t>6587</a:t>
            </a:r>
            <a:endParaRPr lang="ru-RU" b="1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638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141">
            <a:off x="2630419" y="216015"/>
            <a:ext cx="2869140" cy="4468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56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27" y="1286175"/>
            <a:ext cx="2983203" cy="4793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6593" y="3771575"/>
            <a:ext cx="24162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b="1" dirty="0" smtClean="0">
                <a:latin typeface="Garamond" panose="02020404030301010803" pitchFamily="18" charset="0"/>
              </a:rPr>
              <a:t>Jacobsen </a:t>
            </a:r>
            <a:r>
              <a:rPr lang="de-DE" b="1" dirty="0">
                <a:latin typeface="Garamond" panose="02020404030301010803" pitchFamily="18" charset="0"/>
              </a:rPr>
              <a:t>H.-A. </a:t>
            </a:r>
            <a:r>
              <a:rPr lang="de-DE" b="1" dirty="0" smtClean="0">
                <a:latin typeface="Garamond" panose="02020404030301010803" pitchFamily="18" charset="0"/>
              </a:rPr>
              <a:t>1939–1945 </a:t>
            </a:r>
            <a:r>
              <a:rPr lang="de-DE" b="1" dirty="0">
                <a:latin typeface="Garamond" panose="02020404030301010803" pitchFamily="18" charset="0"/>
              </a:rPr>
              <a:t>der zweite </a:t>
            </a:r>
            <a:r>
              <a:rPr lang="de-DE" b="1" dirty="0" err="1">
                <a:latin typeface="Garamond" panose="02020404030301010803" pitchFamily="18" charset="0"/>
              </a:rPr>
              <a:t>weltkrieg</a:t>
            </a:r>
            <a:r>
              <a:rPr lang="de-DE" b="1" dirty="0">
                <a:latin typeface="Garamond" panose="02020404030301010803" pitchFamily="18" charset="0"/>
              </a:rPr>
              <a:t> in Chronik und Dokumenten / H. Jacobsen. – Darmstadt : Wehr und Wissen Verl., 1959. – 538 S</a:t>
            </a:r>
            <a:r>
              <a:rPr lang="de-DE" b="1" dirty="0" smtClean="0">
                <a:latin typeface="Garamond" panose="02020404030301010803" pitchFamily="18" charset="0"/>
              </a:rPr>
              <a:t>.</a:t>
            </a:r>
            <a:endParaRPr lang="uk-UA" b="1" dirty="0" smtClean="0">
              <a:latin typeface="Garamond" panose="02020404030301010803" pitchFamily="18" charset="0"/>
            </a:endParaRPr>
          </a:p>
          <a:p>
            <a:pPr algn="just"/>
            <a:r>
              <a:rPr lang="uk-UA" b="1" u="sng" dirty="0" smtClean="0">
                <a:latin typeface="Garamond" panose="02020404030301010803" pitchFamily="18" charset="0"/>
              </a:rPr>
              <a:t>Шифр:</a:t>
            </a:r>
            <a:r>
              <a:rPr lang="de-DE" b="1" u="sng" dirty="0" smtClean="0">
                <a:latin typeface="Garamond" panose="02020404030301010803" pitchFamily="18" charset="0"/>
              </a:rPr>
              <a:t> 60</a:t>
            </a:r>
            <a:r>
              <a:rPr lang="uk-UA" b="1" u="sng" dirty="0" smtClean="0">
                <a:latin typeface="Garamond" panose="02020404030301010803" pitchFamily="18" charset="0"/>
              </a:rPr>
              <a:t>/</a:t>
            </a:r>
            <a:r>
              <a:rPr lang="de-DE" b="1" u="sng" dirty="0" smtClean="0">
                <a:latin typeface="Garamond" panose="02020404030301010803" pitchFamily="18" charset="0"/>
              </a:rPr>
              <a:t>6963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13215" y="2450479"/>
            <a:ext cx="304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Garamond" panose="02020404030301010803" pitchFamily="18" charset="0"/>
              </a:rPr>
              <a:t>Mackenzie </a:t>
            </a:r>
            <a:r>
              <a:rPr lang="en-US" b="1" dirty="0">
                <a:latin typeface="Garamond" panose="02020404030301010803" pitchFamily="18" charset="0"/>
              </a:rPr>
              <a:t>S. P. The Second World War in Europe / S. P. Mackenzie. – </a:t>
            </a:r>
            <a:r>
              <a:rPr lang="en-US" b="1" dirty="0" smtClean="0">
                <a:latin typeface="Garamond" panose="02020404030301010803" pitchFamily="18" charset="0"/>
              </a:rPr>
              <a:t>London</a:t>
            </a:r>
            <a:r>
              <a:rPr lang="uk-UA" b="1" dirty="0" smtClean="0">
                <a:latin typeface="Garamond" panose="02020404030301010803" pitchFamily="18" charset="0"/>
              </a:rPr>
              <a:t> </a:t>
            </a:r>
            <a:r>
              <a:rPr lang="en-US" b="1" dirty="0" smtClean="0">
                <a:latin typeface="Garamond" panose="02020404030301010803" pitchFamily="18" charset="0"/>
              </a:rPr>
              <a:t>; </a:t>
            </a:r>
            <a:r>
              <a:rPr lang="en-US" b="1" dirty="0">
                <a:latin typeface="Garamond" panose="02020404030301010803" pitchFamily="18" charset="0"/>
              </a:rPr>
              <a:t>New York : Longmans, 1999. – X, 150 p. – (Seminar studies in history</a:t>
            </a:r>
            <a:r>
              <a:rPr lang="en-US" b="1" dirty="0" smtClean="0">
                <a:latin typeface="Garamond" panose="02020404030301010803" pitchFamily="18" charset="0"/>
              </a:rPr>
              <a:t>)</a:t>
            </a:r>
            <a:r>
              <a:rPr lang="uk-UA" b="1" dirty="0" smtClean="0"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uk-UA" b="1" u="sng" dirty="0" smtClean="0">
                <a:latin typeface="Garamond" panose="02020404030301010803" pitchFamily="18" charset="0"/>
              </a:rPr>
              <a:t>Шифр:</a:t>
            </a:r>
            <a:r>
              <a:rPr lang="en-US" b="1" u="sng" dirty="0" smtClean="0">
                <a:latin typeface="Garamond" panose="02020404030301010803" pitchFamily="18" charset="0"/>
              </a:rPr>
              <a:t> 60</a:t>
            </a:r>
            <a:r>
              <a:rPr lang="uk-UA" b="1" u="sng" dirty="0" smtClean="0">
                <a:latin typeface="Garamond" panose="02020404030301010803" pitchFamily="18" charset="0"/>
              </a:rPr>
              <a:t>/</a:t>
            </a:r>
            <a:r>
              <a:rPr lang="en-US" b="1" u="sng" dirty="0" smtClean="0">
                <a:latin typeface="Garamond" panose="02020404030301010803" pitchFamily="18" charset="0"/>
              </a:rPr>
              <a:t>6593</a:t>
            </a:r>
            <a:endParaRPr lang="ru-RU" b="1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63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794">
            <a:off x="2216935" y="1774198"/>
            <a:ext cx="2677385" cy="4268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149">
            <a:off x="6700663" y="1825248"/>
            <a:ext cx="2607296" cy="4268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12" y="188813"/>
            <a:ext cx="3044505" cy="4268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56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16067" y="188813"/>
            <a:ext cx="39479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aramond" panose="02020404030301010803" pitchFamily="18" charset="0"/>
              </a:rPr>
              <a:t>Блицкриг </a:t>
            </a:r>
            <a:r>
              <a:rPr lang="ru-RU" b="1" dirty="0">
                <a:latin typeface="Garamond" panose="02020404030301010803" pitchFamily="18" charset="0"/>
              </a:rPr>
              <a:t>в Европе, 1939–1941. Польша / сост</a:t>
            </a:r>
            <a:r>
              <a:rPr lang="ru-RU" b="1" dirty="0" smtClean="0">
                <a:latin typeface="Garamond" panose="02020404030301010803" pitchFamily="18" charset="0"/>
              </a:rPr>
              <a:t>. </a:t>
            </a:r>
            <a:r>
              <a:rPr lang="ru-RU" b="1" dirty="0">
                <a:latin typeface="Garamond" panose="02020404030301010803" pitchFamily="18" charset="0"/>
              </a:rPr>
              <a:t>Б. Лозовский. – М. : </a:t>
            </a:r>
            <a:r>
              <a:rPr lang="ru-RU" b="1" dirty="0" smtClean="0">
                <a:latin typeface="Garamond" panose="02020404030301010803" pitchFamily="18" charset="0"/>
              </a:rPr>
              <a:t>АСТ ; </a:t>
            </a:r>
            <a:r>
              <a:rPr lang="ru-RU" b="1" dirty="0">
                <a:latin typeface="Garamond" panose="02020404030301010803" pitchFamily="18" charset="0"/>
              </a:rPr>
              <a:t>СПб. : </a:t>
            </a:r>
            <a:r>
              <a:rPr lang="ru-RU" b="1" dirty="0" err="1">
                <a:latin typeface="Garamond" panose="02020404030301010803" pitchFamily="18" charset="0"/>
              </a:rPr>
              <a:t>Terra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b="1" dirty="0" err="1">
                <a:latin typeface="Garamond" panose="02020404030301010803" pitchFamily="18" charset="0"/>
              </a:rPr>
              <a:t>Fantastica</a:t>
            </a:r>
            <a:r>
              <a:rPr lang="ru-RU" b="1" dirty="0">
                <a:latin typeface="Garamond" panose="02020404030301010803" pitchFamily="18" charset="0"/>
              </a:rPr>
              <a:t>, 2004. – 478 с. : ил., табл. – (Военно-историческая б-ка</a:t>
            </a:r>
            <a:r>
              <a:rPr lang="ru-RU" b="1" dirty="0" smtClean="0">
                <a:latin typeface="Garamond" panose="02020404030301010803" pitchFamily="18" charset="0"/>
              </a:rPr>
              <a:t>).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60/7052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56974" y="184220"/>
            <a:ext cx="45350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aramond" panose="02020404030301010803" pitchFamily="18" charset="0"/>
              </a:rPr>
              <a:t>Смирнов </a:t>
            </a:r>
            <a:r>
              <a:rPr lang="ru-RU" b="1" dirty="0">
                <a:latin typeface="Garamond" panose="02020404030301010803" pitchFamily="18" charset="0"/>
              </a:rPr>
              <a:t>В. Н. Германский фашизм и воинствующий национализм в годы второй мировой войны / В. Н. Смирнов. – Харьков : Форт, 2008. – 164 с</a:t>
            </a:r>
            <a:r>
              <a:rPr lang="ru-RU" b="1" dirty="0" smtClean="0"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ru-RU" b="1" u="sng" dirty="0" smtClean="0">
                <a:latin typeface="Garamond" panose="02020404030301010803" pitchFamily="18" charset="0"/>
              </a:rPr>
              <a:t>Шифр: 60/6836</a:t>
            </a:r>
            <a:endParaRPr lang="ru-RU" b="1" u="sng" dirty="0">
              <a:latin typeface="Garamond" panose="020204040303010108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84132" y="4234249"/>
            <a:ext cx="26203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b="1" dirty="0" smtClean="0">
                <a:latin typeface="Garamond" panose="02020404030301010803" pitchFamily="18" charset="0"/>
              </a:rPr>
              <a:t>Ley </a:t>
            </a:r>
            <a:r>
              <a:rPr lang="de-DE" b="1" dirty="0">
                <a:latin typeface="Garamond" panose="02020404030301010803" pitchFamily="18" charset="0"/>
              </a:rPr>
              <a:t>M. Die Zeit heilt keine Wunden : </a:t>
            </a:r>
            <a:r>
              <a:rPr lang="de-DE" b="1" dirty="0" err="1">
                <a:latin typeface="Garamond" panose="02020404030301010803" pitchFamily="18" charset="0"/>
              </a:rPr>
              <a:t>Gesprache</a:t>
            </a:r>
            <a:r>
              <a:rPr lang="de-DE" b="1" dirty="0">
                <a:latin typeface="Garamond" panose="02020404030301010803" pitchFamily="18" charset="0"/>
              </a:rPr>
              <a:t> mit </a:t>
            </a:r>
            <a:r>
              <a:rPr lang="de-DE" b="1" dirty="0" err="1">
                <a:latin typeface="Garamond" panose="02020404030301010803" pitchFamily="18" charset="0"/>
              </a:rPr>
              <a:t>judischen</a:t>
            </a:r>
            <a:r>
              <a:rPr lang="de-DE" b="1" dirty="0">
                <a:latin typeface="Garamond" panose="02020404030301010803" pitchFamily="18" charset="0"/>
              </a:rPr>
              <a:t> KZ-</a:t>
            </a:r>
            <a:r>
              <a:rPr lang="de-DE" b="1" dirty="0" err="1">
                <a:latin typeface="Garamond" panose="02020404030301010803" pitchFamily="18" charset="0"/>
              </a:rPr>
              <a:t>Uberlebeden</a:t>
            </a:r>
            <a:r>
              <a:rPr lang="de-DE" b="1" dirty="0">
                <a:latin typeface="Garamond" panose="02020404030301010803" pitchFamily="18" charset="0"/>
              </a:rPr>
              <a:t> / M. Ley. – Wien : Locker, 1995. – 183 </a:t>
            </a:r>
            <a:r>
              <a:rPr lang="de-DE" b="1" dirty="0" smtClean="0">
                <a:latin typeface="Garamond" panose="02020404030301010803" pitchFamily="18" charset="0"/>
              </a:rPr>
              <a:t>p.</a:t>
            </a:r>
            <a:endParaRPr lang="uk-UA" b="1" dirty="0" smtClean="0">
              <a:latin typeface="Garamond" panose="02020404030301010803" pitchFamily="18" charset="0"/>
            </a:endParaRPr>
          </a:p>
          <a:p>
            <a:pPr algn="just"/>
            <a:r>
              <a:rPr lang="uk-UA" b="1" u="sng" dirty="0" smtClean="0">
                <a:latin typeface="Garamond" panose="02020404030301010803" pitchFamily="18" charset="0"/>
              </a:rPr>
              <a:t>Шифр:</a:t>
            </a:r>
            <a:r>
              <a:rPr lang="de-DE" b="1" u="sng" dirty="0" smtClean="0">
                <a:latin typeface="Garamond" panose="02020404030301010803" pitchFamily="18" charset="0"/>
              </a:rPr>
              <a:t> 60</a:t>
            </a:r>
            <a:r>
              <a:rPr lang="uk-UA" b="1" u="sng" dirty="0" smtClean="0">
                <a:latin typeface="Garamond" panose="02020404030301010803" pitchFamily="18" charset="0"/>
              </a:rPr>
              <a:t>/</a:t>
            </a:r>
            <a:r>
              <a:rPr lang="de-DE" b="1" u="sng" dirty="0" smtClean="0">
                <a:latin typeface="Garamond" panose="02020404030301010803" pitchFamily="18" charset="0"/>
              </a:rPr>
              <a:t>6222</a:t>
            </a:r>
            <a:endParaRPr lang="ru-RU" b="1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46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34025" y="90296"/>
            <a:ext cx="6409321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700" b="1" dirty="0" smtClean="0">
                <a:latin typeface="Century Gothic" panose="020B0502020202020204" pitchFamily="34" charset="0"/>
              </a:rPr>
              <a:t>	</a:t>
            </a:r>
            <a:r>
              <a:rPr lang="uk-UA" sz="1700" b="1" dirty="0">
                <a:latin typeface="Century Gothic" panose="020B0502020202020204" pitchFamily="34" charset="0"/>
              </a:rPr>
              <a:t>Користуючись тактикою блискавичної війни, Німеччина розгромила Польщу (напад у вересні 1939 </a:t>
            </a:r>
            <a:r>
              <a:rPr lang="uk-UA" sz="1700" b="1" dirty="0" smtClean="0">
                <a:latin typeface="Century Gothic" panose="020B0502020202020204" pitchFamily="34" charset="0"/>
              </a:rPr>
              <a:t>р.), </a:t>
            </a:r>
            <a:r>
              <a:rPr lang="uk-UA" sz="1700" b="1" dirty="0">
                <a:latin typeface="Century Gothic" panose="020B0502020202020204" pitchFamily="34" charset="0"/>
              </a:rPr>
              <a:t>Данію (квітень 1940 </a:t>
            </a:r>
            <a:r>
              <a:rPr lang="uk-UA" sz="1700" b="1" dirty="0" smtClean="0">
                <a:latin typeface="Century Gothic" panose="020B0502020202020204" pitchFamily="34" charset="0"/>
              </a:rPr>
              <a:t>р.), </a:t>
            </a:r>
            <a:r>
              <a:rPr lang="uk-UA" sz="1700" b="1" dirty="0">
                <a:latin typeface="Century Gothic" panose="020B0502020202020204" pitchFamily="34" charset="0"/>
              </a:rPr>
              <a:t>Норвегію (квітень 1940 </a:t>
            </a:r>
            <a:r>
              <a:rPr lang="uk-UA" sz="1700" b="1" dirty="0" smtClean="0">
                <a:latin typeface="Century Gothic" panose="020B0502020202020204" pitchFamily="34" charset="0"/>
              </a:rPr>
              <a:t>р.), </a:t>
            </a:r>
            <a:r>
              <a:rPr lang="uk-UA" sz="1700" b="1" dirty="0">
                <a:latin typeface="Century Gothic" panose="020B0502020202020204" pitchFamily="34" charset="0"/>
              </a:rPr>
              <a:t>Бельгію (травень 1940 </a:t>
            </a:r>
            <a:r>
              <a:rPr lang="uk-UA" sz="1700" b="1" dirty="0" smtClean="0">
                <a:latin typeface="Century Gothic" panose="020B0502020202020204" pitchFamily="34" charset="0"/>
              </a:rPr>
              <a:t>р.), </a:t>
            </a:r>
            <a:r>
              <a:rPr lang="uk-UA" sz="1700" b="1" dirty="0">
                <a:latin typeface="Century Gothic" panose="020B0502020202020204" pitchFamily="34" charset="0"/>
              </a:rPr>
              <a:t>Нідерланди (травень 1940 </a:t>
            </a:r>
            <a:r>
              <a:rPr lang="uk-UA" sz="1700" b="1" dirty="0" smtClean="0">
                <a:latin typeface="Century Gothic" panose="020B0502020202020204" pitchFamily="34" charset="0"/>
              </a:rPr>
              <a:t>р.), </a:t>
            </a:r>
            <a:r>
              <a:rPr lang="uk-UA" sz="1700" b="1" dirty="0">
                <a:latin typeface="Century Gothic" panose="020B0502020202020204" pitchFamily="34" charset="0"/>
              </a:rPr>
              <a:t>Люксембург (травень 1940 </a:t>
            </a:r>
            <a:r>
              <a:rPr lang="uk-UA" sz="1700" b="1" dirty="0" smtClean="0">
                <a:latin typeface="Century Gothic" panose="020B0502020202020204" pitchFamily="34" charset="0"/>
              </a:rPr>
              <a:t>р.), </a:t>
            </a:r>
            <a:r>
              <a:rPr lang="uk-UA" sz="1700" b="1" dirty="0">
                <a:latin typeface="Century Gothic" panose="020B0502020202020204" pitchFamily="34" charset="0"/>
              </a:rPr>
              <a:t>Францію (травень 1940 </a:t>
            </a:r>
            <a:r>
              <a:rPr lang="uk-UA" sz="1700" b="1" dirty="0" smtClean="0">
                <a:latin typeface="Century Gothic" panose="020B0502020202020204" pitchFamily="34" charset="0"/>
              </a:rPr>
              <a:t>р.), </a:t>
            </a:r>
            <a:r>
              <a:rPr lang="uk-UA" sz="1700" b="1" dirty="0">
                <a:latin typeface="Century Gothic" panose="020B0502020202020204" pitchFamily="34" charset="0"/>
              </a:rPr>
              <a:t>Югославію (квітень 1941 </a:t>
            </a:r>
            <a:r>
              <a:rPr lang="uk-UA" sz="1700" b="1" dirty="0" smtClean="0">
                <a:latin typeface="Century Gothic" panose="020B0502020202020204" pitchFamily="34" charset="0"/>
              </a:rPr>
              <a:t>р.) </a:t>
            </a:r>
            <a:r>
              <a:rPr lang="uk-UA" sz="1700" b="1" dirty="0">
                <a:latin typeface="Century Gothic" panose="020B0502020202020204" pitchFamily="34" charset="0"/>
              </a:rPr>
              <a:t>і Грецію (квітень 1941 р</a:t>
            </a:r>
            <a:r>
              <a:rPr lang="uk-UA" sz="1700" b="1" dirty="0" smtClean="0">
                <a:latin typeface="Century Gothic" panose="020B0502020202020204" pitchFamily="34" charset="0"/>
              </a:rPr>
              <a:t>.)</a:t>
            </a:r>
            <a:endParaRPr lang="uk-UA" sz="1700" b="1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87" y="382549"/>
            <a:ext cx="4923283" cy="326727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7387" y="3788631"/>
            <a:ext cx="4923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/>
              <a:t>Німецькі війська на вулицях французької столиці, 1940 р.</a:t>
            </a:r>
            <a:endParaRPr lang="uk-UA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222" y="2690119"/>
            <a:ext cx="4400550" cy="33718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88256" y="4973058"/>
            <a:ext cx="6096000" cy="1218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700" b="1" dirty="0" smtClean="0">
                <a:latin typeface="Century Gothic" panose="020B0502020202020204" pitchFamily="34" charset="0"/>
              </a:rPr>
              <a:t>Однак гітлерівцям не вдалося підкорити Великобританію, яка була захищена від наземних атак Ла-Маншем.</a:t>
            </a:r>
            <a:endParaRPr lang="uk-UA" sz="1700" b="1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33222" y="6099791"/>
            <a:ext cx="4400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/>
              <a:t>Урочистий марш німецьких військ по Варшаві після капітуляції Польщі, 28–30 вересня 1939 р.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2465487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1299</TotalTime>
  <Words>1135</Words>
  <Application>Microsoft Office PowerPoint</Application>
  <PresentationFormat>Широкоэкранный</PresentationFormat>
  <Paragraphs>67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Garamond</vt:lpstr>
      <vt:lpstr>Mistral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libonu</dc:creator>
  <cp:lastModifiedBy>libonu</cp:lastModifiedBy>
  <cp:revision>59</cp:revision>
  <dcterms:created xsi:type="dcterms:W3CDTF">2021-04-19T09:55:30Z</dcterms:created>
  <dcterms:modified xsi:type="dcterms:W3CDTF">2021-05-07T11:11:39Z</dcterms:modified>
</cp:coreProperties>
</file>