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0" r:id="rId4"/>
    <p:sldId id="268" r:id="rId5"/>
    <p:sldId id="269" r:id="rId6"/>
    <p:sldId id="259" r:id="rId7"/>
    <p:sldId id="286" r:id="rId8"/>
    <p:sldId id="270" r:id="rId9"/>
    <p:sldId id="258" r:id="rId10"/>
    <p:sldId id="261" r:id="rId11"/>
    <p:sldId id="263" r:id="rId12"/>
    <p:sldId id="287" r:id="rId13"/>
    <p:sldId id="271" r:id="rId14"/>
    <p:sldId id="276" r:id="rId15"/>
    <p:sldId id="290" r:id="rId16"/>
    <p:sldId id="266" r:id="rId17"/>
    <p:sldId id="274" r:id="rId18"/>
    <p:sldId id="281" r:id="rId19"/>
    <p:sldId id="273" r:id="rId20"/>
    <p:sldId id="288" r:id="rId21"/>
    <p:sldId id="264" r:id="rId22"/>
    <p:sldId id="267" r:id="rId23"/>
    <p:sldId id="272" r:id="rId24"/>
    <p:sldId id="277" r:id="rId25"/>
    <p:sldId id="275" r:id="rId26"/>
    <p:sldId id="278" r:id="rId27"/>
    <p:sldId id="289" r:id="rId28"/>
    <p:sldId id="279" r:id="rId29"/>
    <p:sldId id="280" r:id="rId30"/>
    <p:sldId id="262" r:id="rId31"/>
    <p:sldId id="285" r:id="rId32"/>
    <p:sldId id="282" r:id="rId33"/>
    <p:sldId id="283" r:id="rId34"/>
    <p:sldId id="284" r:id="rId35"/>
    <p:sldId id="265"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422C16"/>
    <a:srgbClr val="A50021"/>
    <a:srgbClr val="E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74" d="100"/>
          <a:sy n="74" d="100"/>
        </p:scale>
        <p:origin x="4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170106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2828494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144209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418682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366410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F001DF6-39DA-46A6-986C-0A30F24C0093}" type="datetimeFigureOut">
              <a:rPr lang="ru-RU" smtClean="0"/>
              <a:t>06.05.2020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10482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F001DF6-39DA-46A6-986C-0A30F24C0093}" type="datetimeFigureOut">
              <a:rPr lang="ru-RU" smtClean="0"/>
              <a:t>06.05.2020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184989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F001DF6-39DA-46A6-986C-0A30F24C0093}" type="datetimeFigureOut">
              <a:rPr lang="ru-RU" smtClean="0"/>
              <a:t>06.05.2020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78064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F001DF6-39DA-46A6-986C-0A30F24C0093}" type="datetimeFigureOut">
              <a:rPr lang="ru-RU" smtClean="0"/>
              <a:t>06.05.2020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26888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F001DF6-39DA-46A6-986C-0A30F24C0093}" type="datetimeFigureOut">
              <a:rPr lang="ru-RU" smtClean="0"/>
              <a:t>06.05.2020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26645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F001DF6-39DA-46A6-986C-0A30F24C0093}" type="datetimeFigureOut">
              <a:rPr lang="ru-RU" smtClean="0"/>
              <a:t>06.05.2020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D00C94-E30D-4BA7-9335-ED3042EEE37B}" type="slidenum">
              <a:rPr lang="ru-RU" smtClean="0"/>
              <a:t>‹#›</a:t>
            </a:fld>
            <a:endParaRPr lang="ru-RU"/>
          </a:p>
        </p:txBody>
      </p:sp>
    </p:spTree>
    <p:extLst>
      <p:ext uri="{BB962C8B-B14F-4D97-AF65-F5344CB8AC3E}">
        <p14:creationId xmlns:p14="http://schemas.microsoft.com/office/powerpoint/2010/main" val="3853096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01DF6-39DA-46A6-986C-0A30F24C0093}" type="datetimeFigureOut">
              <a:rPr lang="ru-RU" smtClean="0"/>
              <a:t>06.05.2020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00C94-E30D-4BA7-9335-ED3042EEE37B}" type="slidenum">
              <a:rPr lang="ru-RU" smtClean="0"/>
              <a:t>‹#›</a:t>
            </a:fld>
            <a:endParaRPr lang="ru-RU"/>
          </a:p>
        </p:txBody>
      </p:sp>
    </p:spTree>
    <p:extLst>
      <p:ext uri="{BB962C8B-B14F-4D97-AF65-F5344CB8AC3E}">
        <p14:creationId xmlns:p14="http://schemas.microsoft.com/office/powerpoint/2010/main" val="194843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6.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https://cutt.ly/EysBf5D" TargetMode="Externa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hyperlink" Target="http://www.ww2.memory.gov.ua/"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https://ww2db.com/" TargetMode="External"/><Relationship Id="rId4" Type="http://schemas.openxmlformats.org/officeDocument/2006/relationships/hyperlink" Target="https://www.warmuseum.kiev.ua/_ua/expositions/main_exp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2.jp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90688" cy="1690688"/>
          </a:xfrm>
          <a:prstGeom prst="rect">
            <a:avLst/>
          </a:prstGeom>
        </p:spPr>
      </p:pic>
      <p:sp>
        <p:nvSpPr>
          <p:cNvPr id="3" name="Прямоугольник 2"/>
          <p:cNvSpPr/>
          <p:nvPr/>
        </p:nvSpPr>
        <p:spPr>
          <a:xfrm>
            <a:off x="1339702" y="365125"/>
            <a:ext cx="9811373" cy="3831818"/>
          </a:xfrm>
          <a:prstGeom prst="rect">
            <a:avLst/>
          </a:prstGeom>
        </p:spPr>
        <p:txBody>
          <a:bodyPr wrap="square">
            <a:spAutoFit/>
          </a:bodyPr>
          <a:lstStyle/>
          <a:p>
            <a:pPr>
              <a:lnSpc>
                <a:spcPct val="150000"/>
              </a:lnSpc>
            </a:pPr>
            <a:r>
              <a:rPr lang="uk-UA" sz="5400" b="1" dirty="0" smtClean="0">
                <a:solidFill>
                  <a:srgbClr val="E20000"/>
                </a:solidFill>
                <a:latin typeface="Book Antiqua" panose="02040602050305030304" pitchFamily="18" charset="0"/>
              </a:rPr>
              <a:t>                   Війна в серці,</a:t>
            </a:r>
          </a:p>
          <a:p>
            <a:pPr>
              <a:lnSpc>
                <a:spcPct val="150000"/>
              </a:lnSpc>
            </a:pPr>
            <a:r>
              <a:rPr lang="uk-UA" sz="5400" b="1" dirty="0" smtClean="0">
                <a:solidFill>
                  <a:srgbClr val="E20000"/>
                </a:solidFill>
                <a:latin typeface="Book Antiqua" panose="02040602050305030304" pitchFamily="18" charset="0"/>
              </a:rPr>
              <a:t>            в пам'яті,</a:t>
            </a:r>
          </a:p>
          <a:p>
            <a:pPr>
              <a:lnSpc>
                <a:spcPct val="150000"/>
              </a:lnSpc>
            </a:pPr>
            <a:r>
              <a:rPr lang="uk-UA" sz="5400" b="1" dirty="0" smtClean="0">
                <a:solidFill>
                  <a:srgbClr val="E20000"/>
                </a:solidFill>
                <a:latin typeface="Book Antiqua" panose="02040602050305030304" pitchFamily="18" charset="0"/>
              </a:rPr>
              <a:t> в книгах…</a:t>
            </a:r>
            <a:endParaRPr lang="uk-UA" sz="5400" b="1" dirty="0">
              <a:solidFill>
                <a:srgbClr val="E20000"/>
              </a:solidFill>
              <a:latin typeface="Book Antiqua" panose="02040602050305030304" pitchFamily="18" charset="0"/>
            </a:endParaRPr>
          </a:p>
        </p:txBody>
      </p:sp>
    </p:spTree>
    <p:extLst>
      <p:ext uri="{BB962C8B-B14F-4D97-AF65-F5344CB8AC3E}">
        <p14:creationId xmlns:p14="http://schemas.microsoft.com/office/powerpoint/2010/main" val="2419783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4316289" y="1877817"/>
            <a:ext cx="3202265" cy="2308324"/>
          </a:xfrm>
          <a:prstGeom prst="rect">
            <a:avLst/>
          </a:prstGeom>
        </p:spPr>
        <p:txBody>
          <a:bodyPr wrap="square">
            <a:spAutoFit/>
          </a:bodyPr>
          <a:lstStyle/>
          <a:p>
            <a:pPr algn="just"/>
            <a:r>
              <a:rPr lang="uk-UA" b="1" dirty="0" smtClean="0">
                <a:latin typeface="Book Antiqua" panose="02040602050305030304" pitchFamily="18" charset="0"/>
              </a:rPr>
              <a:t>Крім безпосереднього вторгнення на територію Радянського Союзу, план передбачав проведення низки заходів щодо маскування, дезінформації, розвідці і розгортання сил.</a:t>
            </a:r>
            <a:endParaRPr lang="uk-UA" b="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012" y="787220"/>
            <a:ext cx="3953745" cy="528356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43" y="1326595"/>
            <a:ext cx="3596589" cy="5283560"/>
          </a:xfrm>
          <a:prstGeom prst="rect">
            <a:avLst/>
          </a:prstGeom>
          <a:ln w="57150">
            <a:solidFill>
              <a:schemeClr val="bg2"/>
            </a:solidFill>
          </a:ln>
        </p:spPr>
      </p:pic>
      <p:sp>
        <p:nvSpPr>
          <p:cNvPr id="7" name="Прямоугольник 6"/>
          <p:cNvSpPr/>
          <p:nvPr/>
        </p:nvSpPr>
        <p:spPr>
          <a:xfrm>
            <a:off x="1063257" y="129116"/>
            <a:ext cx="6664512" cy="923330"/>
          </a:xfrm>
          <a:prstGeom prst="rect">
            <a:avLst/>
          </a:prstGeom>
        </p:spPr>
        <p:txBody>
          <a:bodyPr wrap="square">
            <a:spAutoFit/>
          </a:bodyPr>
          <a:lstStyle/>
          <a:p>
            <a:pPr algn="just"/>
            <a:r>
              <a:rPr lang="uk-UA" b="1" dirty="0" smtClean="0">
                <a:latin typeface="Book Antiqua" panose="02040602050305030304" pitchFamily="18" charset="0"/>
              </a:rPr>
              <a:t>Вторгнення Німеччини до СРСР відбувалося згідно з планом «</a:t>
            </a:r>
            <a:r>
              <a:rPr lang="uk-UA" b="1" dirty="0" err="1" smtClean="0">
                <a:latin typeface="Book Antiqua" panose="02040602050305030304" pitchFamily="18" charset="0"/>
              </a:rPr>
              <a:t>Барбаросса</a:t>
            </a:r>
            <a:r>
              <a:rPr lang="uk-UA" b="1" dirty="0" smtClean="0">
                <a:latin typeface="Book Antiqua" panose="02040602050305030304" pitchFamily="18" charset="0"/>
              </a:rPr>
              <a:t>», затвердженого 18 грудня 1940 р. Директивою № 21 верховним командуванням Вермахту. </a:t>
            </a:r>
            <a:endParaRPr lang="uk-UA" b="1" dirty="0">
              <a:latin typeface="Book Antiqua" panose="02040602050305030304" pitchFamily="18" charset="0"/>
            </a:endParaRPr>
          </a:p>
        </p:txBody>
      </p:sp>
    </p:spTree>
    <p:extLst>
      <p:ext uri="{BB962C8B-B14F-4D97-AF65-F5344CB8AC3E}">
        <p14:creationId xmlns:p14="http://schemas.microsoft.com/office/powerpoint/2010/main" val="319677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95" y="210540"/>
            <a:ext cx="4425912" cy="3039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
            <a:off x="6642459" y="249342"/>
            <a:ext cx="4473235" cy="30614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0000">
            <a:off x="633127" y="3496678"/>
            <a:ext cx="4732073" cy="3027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
            <a:off x="6303891" y="3763120"/>
            <a:ext cx="4535031" cy="2896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4559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792" y="-10040"/>
            <a:ext cx="12192000" cy="6858000"/>
          </a:xfrm>
          <a:prstGeom prst="rect">
            <a:avLst/>
          </a:prstGeom>
        </p:spPr>
      </p:pic>
      <p:sp>
        <p:nvSpPr>
          <p:cNvPr id="7" name="Прямоугольник 6"/>
          <p:cNvSpPr/>
          <p:nvPr/>
        </p:nvSpPr>
        <p:spPr>
          <a:xfrm>
            <a:off x="309849" y="533816"/>
            <a:ext cx="11566716" cy="677108"/>
          </a:xfrm>
          <a:prstGeom prst="rect">
            <a:avLst/>
          </a:prstGeom>
        </p:spPr>
        <p:txBody>
          <a:bodyPr wrap="square">
            <a:spAutoFit/>
          </a:bodyPr>
          <a:lstStyle/>
          <a:p>
            <a:pPr algn="just"/>
            <a:r>
              <a:rPr lang="uk-UA" sz="2000" b="1" dirty="0" smtClean="0">
                <a:latin typeface="Book Antiqua" panose="02040602050305030304" pitchFamily="18" charset="0"/>
              </a:rPr>
              <a:t>19 серпня 1941 р. </a:t>
            </a:r>
            <a:r>
              <a:rPr lang="uk-UA" b="1" dirty="0" smtClean="0">
                <a:latin typeface="Book Antiqua" panose="02040602050305030304" pitchFamily="18" charset="0"/>
              </a:rPr>
              <a:t>– українська територія між Дністром і Південним Бугом під назвою «</a:t>
            </a:r>
            <a:r>
              <a:rPr lang="uk-UA" b="1" dirty="0" err="1" smtClean="0">
                <a:latin typeface="Book Antiqua" panose="02040602050305030304" pitchFamily="18" charset="0"/>
              </a:rPr>
              <a:t>Трансністрія</a:t>
            </a:r>
            <a:r>
              <a:rPr lang="uk-UA" b="1" dirty="0" smtClean="0">
                <a:latin typeface="Book Antiqua" panose="02040602050305030304" pitchFamily="18" charset="0"/>
              </a:rPr>
              <a:t>» перейшла у володіння Румунії – союзниці III </a:t>
            </a:r>
            <a:r>
              <a:rPr lang="uk-UA" b="1" dirty="0" err="1" smtClean="0">
                <a:latin typeface="Book Antiqua" panose="02040602050305030304" pitchFamily="18" charset="0"/>
              </a:rPr>
              <a:t>Райху</a:t>
            </a:r>
            <a:r>
              <a:rPr lang="uk-UA" b="1" dirty="0" smtClean="0">
                <a:latin typeface="Book Antiqua" panose="02040602050305030304" pitchFamily="18" charset="0"/>
              </a:rPr>
              <a:t> .</a:t>
            </a:r>
            <a:endParaRPr lang="uk-UA" b="1" dirty="0">
              <a:latin typeface="Book Antiqua" panose="02040602050305030304" pitchFamily="18" charset="0"/>
            </a:endParaRPr>
          </a:p>
        </p:txBody>
      </p:sp>
      <p:sp>
        <p:nvSpPr>
          <p:cNvPr id="9" name="Прямоугольник 8"/>
          <p:cNvSpPr/>
          <p:nvPr/>
        </p:nvSpPr>
        <p:spPr>
          <a:xfrm>
            <a:off x="309849" y="1783856"/>
            <a:ext cx="11566716" cy="400110"/>
          </a:xfrm>
          <a:prstGeom prst="rect">
            <a:avLst/>
          </a:prstGeom>
        </p:spPr>
        <p:txBody>
          <a:bodyPr wrap="square">
            <a:spAutoFit/>
          </a:bodyPr>
          <a:lstStyle/>
          <a:p>
            <a:pPr algn="just"/>
            <a:r>
              <a:rPr lang="uk-UA" sz="2000" b="1" dirty="0" smtClean="0">
                <a:latin typeface="Book Antiqua" panose="02040602050305030304" pitchFamily="18" charset="0"/>
              </a:rPr>
              <a:t>19 вересня 1941 р. </a:t>
            </a:r>
            <a:r>
              <a:rPr lang="uk-UA" b="1" dirty="0" smtClean="0">
                <a:latin typeface="Book Antiqua" panose="02040602050305030304" pitchFamily="18" charset="0"/>
              </a:rPr>
              <a:t>– після 71-денної облоги німецькі війська захопили столицю УРСР Київ.</a:t>
            </a:r>
            <a:endParaRPr lang="uk-UA" b="1" dirty="0">
              <a:latin typeface="Book Antiqua" panose="02040602050305030304" pitchFamily="18" charset="0"/>
            </a:endParaRPr>
          </a:p>
        </p:txBody>
      </p:sp>
      <p:sp>
        <p:nvSpPr>
          <p:cNvPr id="11" name="Прямоугольник 10"/>
          <p:cNvSpPr/>
          <p:nvPr/>
        </p:nvSpPr>
        <p:spPr>
          <a:xfrm>
            <a:off x="309849" y="2664856"/>
            <a:ext cx="6420559" cy="1508105"/>
          </a:xfrm>
          <a:prstGeom prst="rect">
            <a:avLst/>
          </a:prstGeom>
        </p:spPr>
        <p:txBody>
          <a:bodyPr wrap="square">
            <a:spAutoFit/>
          </a:bodyPr>
          <a:lstStyle/>
          <a:p>
            <a:pPr algn="just"/>
            <a:r>
              <a:rPr lang="uk-UA" sz="2000" b="1" dirty="0" smtClean="0">
                <a:latin typeface="Book Antiqua" panose="02040602050305030304" pitchFamily="18" charset="0"/>
              </a:rPr>
              <a:t>28–30 вересня 1941 р</a:t>
            </a:r>
            <a:r>
              <a:rPr lang="uk-UA" b="1" dirty="0" smtClean="0">
                <a:latin typeface="Book Antiqua" panose="02040602050305030304" pitchFamily="18" charset="0"/>
              </a:rPr>
              <a:t>. – початок масових розстрілів у Бабиному Яру. Лише впродовж цих двох днів було страчено понад 30 тис. євреїв. Загальна оцінка страчених у Бабиному Яру варіюється від 70 тис. до 200 тис. осіб.</a:t>
            </a:r>
            <a:endParaRPr lang="uk-UA" b="1" dirty="0">
              <a:latin typeface="Book Antiqua" panose="02040602050305030304" pitchFamily="18" charset="0"/>
            </a:endParaRPr>
          </a:p>
        </p:txBody>
      </p:sp>
      <p:sp>
        <p:nvSpPr>
          <p:cNvPr id="12" name="Прямоугольник 11"/>
          <p:cNvSpPr/>
          <p:nvPr/>
        </p:nvSpPr>
        <p:spPr>
          <a:xfrm>
            <a:off x="309850" y="4672767"/>
            <a:ext cx="6420558" cy="677108"/>
          </a:xfrm>
          <a:prstGeom prst="rect">
            <a:avLst/>
          </a:prstGeom>
        </p:spPr>
        <p:txBody>
          <a:bodyPr wrap="square">
            <a:spAutoFit/>
          </a:bodyPr>
          <a:lstStyle/>
          <a:p>
            <a:pPr algn="just"/>
            <a:r>
              <a:rPr lang="uk-UA" sz="2000" b="1" dirty="0" smtClean="0">
                <a:latin typeface="Book Antiqua" panose="02040602050305030304" pitchFamily="18" charset="0"/>
              </a:rPr>
              <a:t>16 жовтня 1941 р. – </a:t>
            </a:r>
            <a:r>
              <a:rPr lang="uk-UA" b="1" dirty="0" smtClean="0">
                <a:latin typeface="Book Antiqua" panose="02040602050305030304" pitchFamily="18" charset="0"/>
              </a:rPr>
              <a:t>радянські війська залишили Одесу.</a:t>
            </a:r>
            <a:endParaRPr lang="uk-UA" b="1" dirty="0">
              <a:latin typeface="Book Antiqua" panose="02040602050305030304" pitchFamily="18" charset="0"/>
            </a:endParaRPr>
          </a:p>
        </p:txBody>
      </p:sp>
      <p:sp>
        <p:nvSpPr>
          <p:cNvPr id="13" name="Прямоугольник 12"/>
          <p:cNvSpPr/>
          <p:nvPr/>
        </p:nvSpPr>
        <p:spPr>
          <a:xfrm>
            <a:off x="309850" y="5608791"/>
            <a:ext cx="6420559" cy="677108"/>
          </a:xfrm>
          <a:prstGeom prst="rect">
            <a:avLst/>
          </a:prstGeom>
        </p:spPr>
        <p:txBody>
          <a:bodyPr wrap="square">
            <a:spAutoFit/>
          </a:bodyPr>
          <a:lstStyle/>
          <a:p>
            <a:pPr algn="just"/>
            <a:r>
              <a:rPr lang="uk-UA" sz="2000" b="1" dirty="0" smtClean="0">
                <a:latin typeface="Book Antiqua" panose="02040602050305030304" pitchFamily="18" charset="0"/>
              </a:rPr>
              <a:t>22 липня 1942 р. </a:t>
            </a:r>
            <a:r>
              <a:rPr lang="uk-UA" b="1" dirty="0" smtClean="0">
                <a:latin typeface="Book Antiqua" panose="02040602050305030304" pitchFamily="18" charset="0"/>
              </a:rPr>
              <a:t>– територія України повністю опинилася під нацистською окупацією</a:t>
            </a:r>
            <a:r>
              <a:rPr lang="ru-RU" b="1" dirty="0" smtClean="0">
                <a:latin typeface="Book Antiqua" panose="02040602050305030304" pitchFamily="18" charset="0"/>
              </a:rPr>
              <a:t>.</a:t>
            </a:r>
            <a:endParaRPr lang="ru-RU" b="1" dirty="0">
              <a:latin typeface="Book Antiqua" panose="02040602050305030304" pitchFamily="18" charset="0"/>
            </a:endParaRPr>
          </a:p>
        </p:txBody>
      </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504" y="2684471"/>
            <a:ext cx="4906861" cy="3262874"/>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492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Рисунок 5"/>
          <p:cNvPicPr>
            <a:picLocks noChangeAspect="1"/>
          </p:cNvPicPr>
          <p:nvPr/>
        </p:nvPicPr>
        <p:blipFill>
          <a:blip r:embed="rId3"/>
          <a:stretch>
            <a:fillRect/>
          </a:stretch>
        </p:blipFill>
        <p:spPr>
          <a:xfrm>
            <a:off x="9347016" y="2706299"/>
            <a:ext cx="2459265" cy="3485264"/>
          </a:xfrm>
          <a:prstGeom prst="rect">
            <a:avLst/>
          </a:prstGeom>
          <a:solidFill>
            <a:srgbClr val="FFFFFF">
              <a:shade val="85000"/>
            </a:srgbClr>
          </a:solidFill>
          <a:ln w="88900" cap="sq">
            <a:solidFill>
              <a:srgbClr val="A500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265812" y="3989644"/>
            <a:ext cx="8783864" cy="2431435"/>
          </a:xfrm>
          <a:prstGeom prst="rect">
            <a:avLst/>
          </a:prstGeom>
        </p:spPr>
        <p:txBody>
          <a:bodyPr wrap="square">
            <a:spAutoFit/>
          </a:bodyPr>
          <a:lstStyle/>
          <a:p>
            <a:pPr algn="just"/>
            <a:r>
              <a:rPr lang="ru-RU" b="1" dirty="0">
                <a:latin typeface="Book Antiqua" panose="02040602050305030304" pitchFamily="18" charset="0"/>
              </a:rPr>
              <a:t>Войной обожженная юность : </a:t>
            </a:r>
            <a:r>
              <a:rPr lang="ru-RU" b="1" dirty="0" smtClean="0">
                <a:latin typeface="Book Antiqua" panose="02040602050305030304" pitchFamily="18" charset="0"/>
              </a:rPr>
              <a:t>воспоминания : к 60-летию Победы </a:t>
            </a:r>
            <a:r>
              <a:rPr lang="ru-RU" b="1" dirty="0">
                <a:latin typeface="Book Antiqua" panose="02040602050305030304" pitchFamily="18" charset="0"/>
              </a:rPr>
              <a:t>/ сост. В. Ф. Веприк. – Одесса : </a:t>
            </a:r>
            <a:r>
              <a:rPr lang="ru-RU" b="1" dirty="0" err="1">
                <a:latin typeface="Book Antiqua" panose="02040602050305030304" pitchFamily="18" charset="0"/>
              </a:rPr>
              <a:t>Астропринт</a:t>
            </a:r>
            <a:r>
              <a:rPr lang="ru-RU" b="1" dirty="0">
                <a:latin typeface="Book Antiqua" panose="02040602050305030304" pitchFamily="18" charset="0"/>
              </a:rPr>
              <a:t>, 2005. – Кн. 1. – 198 с. </a:t>
            </a:r>
          </a:p>
          <a:p>
            <a:pPr algn="just"/>
            <a:r>
              <a:rPr lang="ru-RU" b="1" i="1" dirty="0">
                <a:latin typeface="Book Antiqua" panose="02040602050305030304" pitchFamily="18" charset="0"/>
              </a:rPr>
              <a:t>Шифр: 78 </a:t>
            </a:r>
            <a:r>
              <a:rPr lang="ru-RU" b="1" i="1" dirty="0" smtClean="0">
                <a:latin typeface="Book Antiqua" panose="02040602050305030304" pitchFamily="18" charset="0"/>
              </a:rPr>
              <a:t>25614</a:t>
            </a:r>
          </a:p>
          <a:p>
            <a:pPr algn="just"/>
            <a:endParaRPr lang="uk-UA" b="1" i="1" dirty="0" smtClean="0">
              <a:latin typeface="Book Antiqua" panose="02040602050305030304" pitchFamily="18" charset="0"/>
            </a:endParaRPr>
          </a:p>
          <a:p>
            <a:pPr algn="just"/>
            <a:r>
              <a:rPr lang="uk-UA" sz="1600" b="1" i="1" dirty="0" smtClean="0">
                <a:latin typeface="Book Antiqua" panose="02040602050305030304" pitchFamily="18" charset="0"/>
              </a:rPr>
              <a:t>Серед авторів публікацій цієї книги – люди, чия юність припала на роки Другої світової війни. На її сторінках оживають спогади генералів, офіцерів, рядових – </a:t>
            </a:r>
            <a:r>
              <a:rPr lang="uk-UA" sz="1600" b="1" i="1" dirty="0" err="1" smtClean="0">
                <a:latin typeface="Book Antiqua" panose="02040602050305030304" pitchFamily="18" charset="0"/>
              </a:rPr>
              <a:t>найпам'ятніші</a:t>
            </a:r>
            <a:r>
              <a:rPr lang="uk-UA" sz="1600" b="1" i="1" dirty="0" smtClean="0">
                <a:latin typeface="Book Antiqua" panose="02040602050305030304" pitchFamily="18" charset="0"/>
              </a:rPr>
              <a:t> події з окопних буднів. Серед публікацій – оповідання про танкобудівників з Челябінська та спогади дітей блокадного Ленінграда, листи-трикутники військових років і щоденники офіцерів.</a:t>
            </a:r>
            <a:endParaRPr lang="uk-UA" sz="1600" b="1" i="1" dirty="0">
              <a:latin typeface="Book Antiqua" panose="02040602050305030304" pitchFamily="18" charset="0"/>
            </a:endParaRPr>
          </a:p>
        </p:txBody>
      </p:sp>
      <p:sp>
        <p:nvSpPr>
          <p:cNvPr id="8" name="Прямоугольник 7"/>
          <p:cNvSpPr/>
          <p:nvPr/>
        </p:nvSpPr>
        <p:spPr>
          <a:xfrm>
            <a:off x="2907784" y="237347"/>
            <a:ext cx="8575379" cy="2185214"/>
          </a:xfrm>
          <a:prstGeom prst="rect">
            <a:avLst/>
          </a:prstGeom>
        </p:spPr>
        <p:txBody>
          <a:bodyPr wrap="square">
            <a:spAutoFit/>
          </a:bodyPr>
          <a:lstStyle/>
          <a:p>
            <a:pPr algn="just"/>
            <a:r>
              <a:rPr lang="ru-RU" b="1" dirty="0" smtClean="0">
                <a:latin typeface="Book Antiqua" panose="02040602050305030304" pitchFamily="18" charset="0"/>
              </a:rPr>
              <a:t>«</a:t>
            </a:r>
            <a:r>
              <a:rPr lang="uk-UA" b="1" dirty="0" smtClean="0">
                <a:latin typeface="Book Antiqua" panose="02040602050305030304" pitchFamily="18" charset="0"/>
              </a:rPr>
              <a:t>Прошу вас мене не забувати» : усні історії українських остарбайтерів / гол. ред. Г. Грінченко ; </a:t>
            </a:r>
            <a:r>
              <a:rPr lang="uk-UA" b="1" dirty="0" err="1" smtClean="0">
                <a:latin typeface="Book Antiqua" panose="02040602050305030304" pitchFamily="18" charset="0"/>
              </a:rPr>
              <a:t>упоряд</a:t>
            </a:r>
            <a:r>
              <a:rPr lang="uk-UA" b="1" dirty="0" smtClean="0">
                <a:latin typeface="Book Antiqua" panose="02040602050305030304" pitchFamily="18" charset="0"/>
              </a:rPr>
              <a:t>.: І. </a:t>
            </a:r>
            <a:r>
              <a:rPr lang="uk-UA" b="1" dirty="0" err="1" smtClean="0">
                <a:latin typeface="Book Antiqua" panose="02040602050305030304" pitchFamily="18" charset="0"/>
              </a:rPr>
              <a:t>Ястреб</a:t>
            </a:r>
            <a:r>
              <a:rPr lang="uk-UA" b="1" dirty="0" smtClean="0">
                <a:latin typeface="Book Antiqua" panose="02040602050305030304" pitchFamily="18" charset="0"/>
              </a:rPr>
              <a:t>, Т. </a:t>
            </a:r>
            <a:r>
              <a:rPr lang="uk-UA" b="1" dirty="0" err="1" smtClean="0">
                <a:latin typeface="Book Antiqua" panose="02040602050305030304" pitchFamily="18" charset="0"/>
              </a:rPr>
              <a:t>Пастушенко</a:t>
            </a:r>
            <a:r>
              <a:rPr lang="uk-UA" b="1" dirty="0" smtClean="0">
                <a:latin typeface="Book Antiqua" panose="02040602050305030304" pitchFamily="18" charset="0"/>
              </a:rPr>
              <a:t> [та ін.]. – Харків : Право, 2009. – 207 с.</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7845</a:t>
            </a:r>
            <a:endParaRPr lang="ru-RU" b="1" i="1" dirty="0" smtClean="0">
              <a:latin typeface="Book Antiqua" panose="02040602050305030304" pitchFamily="18" charset="0"/>
            </a:endParaRPr>
          </a:p>
          <a:p>
            <a:pPr algn="just"/>
            <a:endParaRPr lang="uk-UA" sz="1600" b="1" i="1" dirty="0" smtClean="0">
              <a:latin typeface="Book Antiqua" panose="02040602050305030304" pitchFamily="18" charset="0"/>
            </a:endParaRPr>
          </a:p>
          <a:p>
            <a:pPr algn="just"/>
            <a:r>
              <a:rPr lang="uk-UA" sz="1600" b="1" i="1" dirty="0" smtClean="0">
                <a:latin typeface="Book Antiqua" panose="02040602050305030304" pitchFamily="18" charset="0"/>
              </a:rPr>
              <a:t>У збірнику опубліковано усні інтерв’ю з колишніми остарбайтерами, які під час Другої світової війни були відправлені на примусові роботи до нацистської Німеччини. </a:t>
            </a:r>
            <a:endParaRPr lang="uk-UA" sz="1600" b="1" i="1" dirty="0">
              <a:latin typeface="Book Antiqua" panose="02040602050305030304" pitchFamily="18"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12" y="183395"/>
            <a:ext cx="2429713" cy="3339416"/>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48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p:cNvSpPr/>
          <p:nvPr/>
        </p:nvSpPr>
        <p:spPr>
          <a:xfrm>
            <a:off x="469604" y="4746104"/>
            <a:ext cx="11252791" cy="1477328"/>
          </a:xfrm>
          <a:prstGeom prst="rect">
            <a:avLst/>
          </a:prstGeom>
        </p:spPr>
        <p:txBody>
          <a:bodyPr wrap="square">
            <a:spAutoFit/>
          </a:bodyPr>
          <a:lstStyle/>
          <a:p>
            <a:pPr algn="just"/>
            <a:r>
              <a:rPr lang="en-US" b="1" dirty="0">
                <a:latin typeface="Book Antiqua" panose="02040602050305030304" pitchFamily="18" charset="0"/>
              </a:rPr>
              <a:t>Brown-Fleming S. Nazi persecution and postwar repercussions : the intern. tracing service </a:t>
            </a:r>
            <a:r>
              <a:rPr lang="en-US" b="1" dirty="0" err="1">
                <a:latin typeface="Book Antiqua" panose="02040602050305030304" pitchFamily="18" charset="0"/>
              </a:rPr>
              <a:t>arhive</a:t>
            </a:r>
            <a:r>
              <a:rPr lang="en-US" b="1" dirty="0">
                <a:latin typeface="Book Antiqua" panose="02040602050305030304" pitchFamily="18" charset="0"/>
              </a:rPr>
              <a:t> and holocaust research / S. Brown-Fleming ; </a:t>
            </a:r>
            <a:r>
              <a:rPr lang="en-US" b="1" dirty="0" err="1">
                <a:latin typeface="Book Antiqua" panose="02040602050305030304" pitchFamily="18" charset="0"/>
              </a:rPr>
              <a:t>forew</a:t>
            </a:r>
            <a:r>
              <a:rPr lang="en-US" b="1" dirty="0">
                <a:latin typeface="Book Antiqua" panose="02040602050305030304" pitchFamily="18" charset="0"/>
              </a:rPr>
              <a:t>. by P. A. Shapiro ; The United States Holocaust Memorial museum. – Lanham : </a:t>
            </a:r>
            <a:r>
              <a:rPr lang="en-US" b="1" dirty="0" err="1">
                <a:latin typeface="Book Antiqua" panose="02040602050305030304" pitchFamily="18" charset="0"/>
              </a:rPr>
              <a:t>Rowman</a:t>
            </a:r>
            <a:r>
              <a:rPr lang="en-US" b="1" dirty="0">
                <a:latin typeface="Book Antiqua" panose="02040602050305030304" pitchFamily="18" charset="0"/>
              </a:rPr>
              <a:t> &amp; Littlefield, 2016. – xxvi, 279 p. – (Documenting Life and </a:t>
            </a:r>
            <a:r>
              <a:rPr lang="en-US" b="1" dirty="0" smtClean="0">
                <a:latin typeface="Book Antiqua" panose="02040602050305030304" pitchFamily="18" charset="0"/>
              </a:rPr>
              <a:t>Destruction</a:t>
            </a:r>
            <a:r>
              <a:rPr lang="uk-UA" b="1" dirty="0" smtClean="0">
                <a:latin typeface="Book Antiqua" panose="02040602050305030304" pitchFamily="18" charset="0"/>
              </a:rPr>
              <a:t> </a:t>
            </a:r>
            <a:r>
              <a:rPr lang="en-US" b="1" dirty="0" smtClean="0">
                <a:latin typeface="Book Antiqua" panose="02040602050305030304" pitchFamily="18" charset="0"/>
              </a:rPr>
              <a:t>; 11</a:t>
            </a:r>
            <a:r>
              <a:rPr lang="uk-UA" b="1" dirty="0">
                <a:latin typeface="Book Antiqua" panose="02040602050305030304" pitchFamily="18" charset="0"/>
              </a:rPr>
              <a:t> </a:t>
            </a:r>
            <a:r>
              <a:rPr lang="uk-UA" b="1" dirty="0" smtClean="0">
                <a:latin typeface="Book Antiqua" panose="02040602050305030304" pitchFamily="18" charset="0"/>
              </a:rPr>
              <a:t>: </a:t>
            </a:r>
            <a:r>
              <a:rPr lang="en-US" b="1" dirty="0" smtClean="0">
                <a:latin typeface="Book Antiqua" panose="02040602050305030304" pitchFamily="18" charset="0"/>
              </a:rPr>
              <a:t> </a:t>
            </a:r>
            <a:r>
              <a:rPr lang="en-US" b="1" dirty="0">
                <a:latin typeface="Book Antiqua" panose="02040602050305030304" pitchFamily="18" charset="0"/>
              </a:rPr>
              <a:t>Holocaust sources in context).</a:t>
            </a:r>
          </a:p>
          <a:p>
            <a:pPr algn="just"/>
            <a:r>
              <a:rPr lang="ru-RU" b="1" i="1" dirty="0">
                <a:latin typeface="Book Antiqua" panose="02040602050305030304" pitchFamily="18" charset="0"/>
              </a:rPr>
              <a:t>Шифр: 60 7231</a:t>
            </a:r>
          </a:p>
        </p:txBody>
      </p:sp>
      <p:sp>
        <p:nvSpPr>
          <p:cNvPr id="6" name="Прямоугольник 5"/>
          <p:cNvSpPr/>
          <p:nvPr/>
        </p:nvSpPr>
        <p:spPr>
          <a:xfrm>
            <a:off x="3615070" y="399578"/>
            <a:ext cx="8144539" cy="923330"/>
          </a:xfrm>
          <a:prstGeom prst="rect">
            <a:avLst/>
          </a:prstGeom>
        </p:spPr>
        <p:txBody>
          <a:bodyPr wrap="square">
            <a:spAutoFit/>
          </a:bodyPr>
          <a:lstStyle/>
          <a:p>
            <a:pPr algn="just"/>
            <a:r>
              <a:rPr lang="uk-UA" b="1" dirty="0" err="1" smtClean="0">
                <a:latin typeface="Book Antiqua" panose="02040602050305030304" pitchFamily="18" charset="0"/>
              </a:rPr>
              <a:t>Педак</a:t>
            </a:r>
            <a:r>
              <a:rPr lang="uk-UA" b="1" dirty="0" smtClean="0">
                <a:latin typeface="Book Antiqua" panose="02040602050305030304" pitchFamily="18" charset="0"/>
              </a:rPr>
              <a:t> В. П. Дякуємо i мертвим, i живим : документальний нарис / В. П. </a:t>
            </a:r>
            <a:r>
              <a:rPr lang="uk-UA" b="1" dirty="0" err="1" smtClean="0">
                <a:latin typeface="Book Antiqua" panose="02040602050305030304" pitchFamily="18" charset="0"/>
              </a:rPr>
              <a:t>Педак</a:t>
            </a:r>
            <a:r>
              <a:rPr lang="uk-UA" b="1" dirty="0" smtClean="0">
                <a:latin typeface="Book Antiqua" panose="02040602050305030304" pitchFamily="18" charset="0"/>
              </a:rPr>
              <a:t>. – Дніпропетровськ : Січ, 2007. – 278 с.</a:t>
            </a:r>
          </a:p>
          <a:p>
            <a:pPr algn="just"/>
            <a:r>
              <a:rPr lang="ru-RU" b="1" i="1" dirty="0" smtClean="0">
                <a:latin typeface="Book Antiqua" panose="02040602050305030304" pitchFamily="18" charset="0"/>
              </a:rPr>
              <a:t>Шифр</a:t>
            </a:r>
            <a:r>
              <a:rPr lang="ru-RU" b="1" i="1" dirty="0">
                <a:latin typeface="Book Antiqua" panose="02040602050305030304" pitchFamily="18" charset="0"/>
              </a:rPr>
              <a:t>: 79-а 7646</a:t>
            </a:r>
          </a:p>
        </p:txBody>
      </p:sp>
      <p:sp>
        <p:nvSpPr>
          <p:cNvPr id="7" name="Прямоугольник 6"/>
          <p:cNvSpPr/>
          <p:nvPr/>
        </p:nvSpPr>
        <p:spPr>
          <a:xfrm>
            <a:off x="3615070" y="1531099"/>
            <a:ext cx="8144539" cy="1569660"/>
          </a:xfrm>
          <a:prstGeom prst="rect">
            <a:avLst/>
          </a:prstGeom>
        </p:spPr>
        <p:txBody>
          <a:bodyPr wrap="square">
            <a:spAutoFit/>
          </a:bodyPr>
          <a:lstStyle/>
          <a:p>
            <a:pPr algn="just"/>
            <a:r>
              <a:rPr lang="uk-UA" sz="1600" b="1" i="1" dirty="0" smtClean="0">
                <a:latin typeface="Book Antiqua" panose="02040602050305030304" pitchFamily="18" charset="0"/>
              </a:rPr>
              <a:t>Книга запорізького журналіста про долі остарбайтерів, які під час війни опинилися в Німеччині. Автор отримав сотні листів. На багатьох прикладах він доводить, що такі людські якості як порядність, та здатність розуміти чужу біду є у важкі хвилини визначальними. Той, хто здавався ворогом, ставав рятівником. Не зважаючи на війну та ворожнечу, людяність та гуманізм завжди притаманні людині. </a:t>
            </a:r>
            <a:endParaRPr lang="uk-UA" sz="1600" b="1" i="1" dirty="0">
              <a:latin typeface="Book Antiqua" panose="0204060205030503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68" y="307765"/>
            <a:ext cx="2510613" cy="3822338"/>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66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Прямоугольник 14"/>
          <p:cNvSpPr/>
          <p:nvPr/>
        </p:nvSpPr>
        <p:spPr>
          <a:xfrm>
            <a:off x="6156251" y="339968"/>
            <a:ext cx="5736326" cy="6771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14 лютого 1943 р</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 – визволення Луганська (тоді – Ворошиловград).</a:t>
            </a:r>
            <a:endParaRPr kumimoji="0" lang="uk-UA" sz="18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16" name="Прямоугольник 15"/>
          <p:cNvSpPr/>
          <p:nvPr/>
        </p:nvSpPr>
        <p:spPr>
          <a:xfrm>
            <a:off x="6156251" y="1122363"/>
            <a:ext cx="5736325" cy="6771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13-23 серпня 1943 р</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 – вигнання нацистських окупантів з Харкова. </a:t>
            </a:r>
            <a:endParaRPr kumimoji="0" lang="uk-UA" sz="18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17" name="Прямоугольник 16"/>
          <p:cNvSpPr/>
          <p:nvPr/>
        </p:nvSpPr>
        <p:spPr>
          <a:xfrm>
            <a:off x="6156251" y="1891546"/>
            <a:ext cx="5736324"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2 вересня 1943 р</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 – визволення Сум.</a:t>
            </a:r>
            <a:endParaRPr kumimoji="0" lang="uk-UA" sz="18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18" name="Прямоугольник 17"/>
          <p:cNvSpPr/>
          <p:nvPr/>
        </p:nvSpPr>
        <p:spPr>
          <a:xfrm>
            <a:off x="299424" y="3840564"/>
            <a:ext cx="5771767" cy="11541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8 вересня 1943 р</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 – визволення Донецька (тоді – </a:t>
            </a:r>
            <a:r>
              <a:rPr kumimoji="0" lang="uk-UA" sz="1800" b="1" i="0" u="none" strike="noStrike" kern="1200" cap="none" spc="0" normalizeH="0" baseline="0" noProof="0" dirty="0" err="1" smtClean="0">
                <a:ln>
                  <a:noFill/>
                </a:ln>
                <a:solidFill>
                  <a:prstClr val="black"/>
                </a:solidFill>
                <a:effectLst/>
                <a:uLnTx/>
                <a:uFillTx/>
                <a:latin typeface="Book Antiqua" panose="02040602050305030304" pitchFamily="18" charset="0"/>
                <a:ea typeface="+mn-ea"/>
                <a:cs typeface="+mn-cs"/>
              </a:rPr>
              <a:t>Сталіно</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uk-UA" sz="11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21 вересня 1943 р. </a:t>
            </a:r>
            <a:r>
              <a:rPr kumimoji="0" lang="uk-UA" sz="1800" b="1" i="0" u="none" strike="noStrike" kern="1200" cap="none" spc="0" normalizeH="0" baseline="0" noProof="0" dirty="0" smtClean="0">
                <a:ln>
                  <a:noFill/>
                </a:ln>
                <a:solidFill>
                  <a:prstClr val="black"/>
                </a:solidFill>
                <a:effectLst/>
                <a:uLnTx/>
                <a:uFillTx/>
                <a:latin typeface="Book Antiqua" panose="02040602050305030304" pitchFamily="18" charset="0"/>
                <a:ea typeface="+mn-ea"/>
                <a:cs typeface="+mn-cs"/>
              </a:rPr>
              <a:t>– визволення Чернігова.</a:t>
            </a:r>
            <a:endParaRPr kumimoji="0" lang="uk-UA" sz="18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4" name="Прямоугольник 3"/>
          <p:cNvSpPr/>
          <p:nvPr/>
        </p:nvSpPr>
        <p:spPr>
          <a:xfrm>
            <a:off x="275634" y="5157987"/>
            <a:ext cx="5880617" cy="1477328"/>
          </a:xfrm>
          <a:prstGeom prst="rect">
            <a:avLst/>
          </a:prstGeom>
        </p:spPr>
        <p:txBody>
          <a:bodyPr wrap="square">
            <a:spAutoFit/>
          </a:bodyPr>
          <a:lstStyle/>
          <a:p>
            <a:pPr algn="just"/>
            <a:r>
              <a:rPr lang="uk-UA" b="1" dirty="0" smtClean="0">
                <a:latin typeface="Book Antiqua" panose="02040602050305030304" pitchFamily="18" charset="0"/>
              </a:rPr>
              <a:t>23 вересня 1943 р. – визволення Полтави.</a:t>
            </a:r>
          </a:p>
          <a:p>
            <a:pPr algn="just"/>
            <a:endParaRPr lang="uk-UA" b="1" dirty="0" smtClean="0">
              <a:latin typeface="Book Antiqua" panose="02040602050305030304" pitchFamily="18" charset="0"/>
            </a:endParaRPr>
          </a:p>
          <a:p>
            <a:pPr algn="just"/>
            <a:r>
              <a:rPr lang="uk-UA" b="1" dirty="0" smtClean="0">
                <a:latin typeface="Book Antiqua" panose="02040602050305030304" pitchFamily="18" charset="0"/>
              </a:rPr>
              <a:t>25 жовтня 1943 р. – визволення Дніпропетровська.</a:t>
            </a:r>
          </a:p>
          <a:p>
            <a:pPr algn="just"/>
            <a:endParaRPr lang="uk-UA" b="1" dirty="0" smtClean="0">
              <a:latin typeface="Book Antiqua" panose="02040602050305030304" pitchFamily="18" charset="0"/>
            </a:endParaRPr>
          </a:p>
          <a:p>
            <a:pPr algn="just"/>
            <a:r>
              <a:rPr lang="uk-UA" b="1" dirty="0" smtClean="0">
                <a:latin typeface="Book Antiqua" panose="02040602050305030304" pitchFamily="18" charset="0"/>
              </a:rPr>
              <a:t>6 листопада 1943 р. – визволення Києва.</a:t>
            </a:r>
            <a:endParaRPr lang="uk-UA" b="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4" y="339968"/>
            <a:ext cx="5604983" cy="3197656"/>
          </a:xfrm>
          <a:prstGeom prst="rect">
            <a:avLst/>
          </a:prstGeom>
          <a:ln w="57150">
            <a:solidFill>
              <a:schemeClr val="accent4">
                <a:lumMod val="20000"/>
                <a:lumOff val="80000"/>
              </a:schemeClr>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994" y="2932337"/>
            <a:ext cx="5602372" cy="3641542"/>
          </a:xfrm>
          <a:prstGeom prst="rect">
            <a:avLst/>
          </a:prstGeom>
          <a:ln w="57150">
            <a:solidFill>
              <a:schemeClr val="bg2"/>
            </a:solidFill>
          </a:ln>
        </p:spPr>
      </p:pic>
    </p:spTree>
    <p:extLst>
      <p:ext uri="{BB962C8B-B14F-4D97-AF65-F5344CB8AC3E}">
        <p14:creationId xmlns:p14="http://schemas.microsoft.com/office/powerpoint/2010/main" val="671667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3985"/>
            <a:ext cx="12192000" cy="6858000"/>
          </a:xfrm>
          <a:prstGeom prst="rect">
            <a:avLst/>
          </a:prstGeom>
        </p:spPr>
      </p:pic>
      <p:sp>
        <p:nvSpPr>
          <p:cNvPr id="4" name="Прямоугольник 3"/>
          <p:cNvSpPr/>
          <p:nvPr/>
        </p:nvSpPr>
        <p:spPr>
          <a:xfrm>
            <a:off x="444758" y="289449"/>
            <a:ext cx="10900181" cy="646331"/>
          </a:xfrm>
          <a:prstGeom prst="rect">
            <a:avLst/>
          </a:prstGeom>
        </p:spPr>
        <p:txBody>
          <a:bodyPr wrap="square">
            <a:spAutoFit/>
          </a:bodyPr>
          <a:lstStyle/>
          <a:p>
            <a:pPr algn="just"/>
            <a:r>
              <a:rPr lang="ru-RU" b="1" dirty="0" smtClean="0">
                <a:latin typeface="Book Antiqua" panose="02040602050305030304" pitchFamily="18" charset="0"/>
              </a:rPr>
              <a:t>Баграмян </a:t>
            </a:r>
            <a:r>
              <a:rPr lang="ru-RU" b="1" dirty="0">
                <a:latin typeface="Book Antiqua" panose="02040602050305030304" pitchFamily="18" charset="0"/>
              </a:rPr>
              <a:t>И. Х. Так начиналась война / </a:t>
            </a:r>
            <a:r>
              <a:rPr lang="ru-RU" b="1" dirty="0" smtClean="0">
                <a:latin typeface="Book Antiqua" panose="02040602050305030304" pitchFamily="18" charset="0"/>
              </a:rPr>
              <a:t>И. Х. </a:t>
            </a:r>
            <a:r>
              <a:rPr lang="ru-RU" b="1" dirty="0">
                <a:latin typeface="Book Antiqua" panose="02040602050305030304" pitchFamily="18" charset="0"/>
              </a:rPr>
              <a:t>Баграмян. - М. : Голос, 2000. - 510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220 </a:t>
            </a:r>
            <a:r>
              <a:rPr lang="ru-RU" b="1" i="1" dirty="0">
                <a:latin typeface="Book Antiqua" panose="02040602050305030304" pitchFamily="18" charset="0"/>
              </a:rPr>
              <a:t>8407</a:t>
            </a:r>
          </a:p>
        </p:txBody>
      </p:sp>
      <p:sp>
        <p:nvSpPr>
          <p:cNvPr id="5" name="Прямоугольник 4"/>
          <p:cNvSpPr/>
          <p:nvPr/>
        </p:nvSpPr>
        <p:spPr>
          <a:xfrm>
            <a:off x="444758" y="972516"/>
            <a:ext cx="10900180" cy="646331"/>
          </a:xfrm>
          <a:prstGeom prst="rect">
            <a:avLst/>
          </a:prstGeom>
        </p:spPr>
        <p:txBody>
          <a:bodyPr wrap="square">
            <a:spAutoFit/>
          </a:bodyPr>
          <a:lstStyle/>
          <a:p>
            <a:pPr algn="just"/>
            <a:r>
              <a:rPr lang="ru-RU" b="1" dirty="0">
                <a:latin typeface="Book Antiqua" panose="02040602050305030304" pitchFamily="18" charset="0"/>
              </a:rPr>
              <a:t>Вишневський В. Й. </a:t>
            </a:r>
            <a:r>
              <a:rPr lang="ru-RU" b="1" dirty="0" err="1">
                <a:latin typeface="Book Antiqua" panose="02040602050305030304" pitchFamily="18" charset="0"/>
              </a:rPr>
              <a:t>Босонiж</a:t>
            </a:r>
            <a:r>
              <a:rPr lang="ru-RU" b="1" dirty="0">
                <a:latin typeface="Book Antiqua" panose="02040602050305030304" pitchFamily="18" charset="0"/>
              </a:rPr>
              <a:t> </a:t>
            </a:r>
            <a:r>
              <a:rPr lang="ru-RU" b="1" dirty="0" smtClean="0">
                <a:latin typeface="Book Antiqua" panose="02040602050305030304" pitchFamily="18" charset="0"/>
              </a:rPr>
              <a:t>– по </a:t>
            </a:r>
            <a:r>
              <a:rPr lang="ru-RU" b="1" dirty="0" err="1">
                <a:latin typeface="Book Antiqua" panose="02040602050305030304" pitchFamily="18" charset="0"/>
              </a:rPr>
              <a:t>вiйнi</a:t>
            </a:r>
            <a:r>
              <a:rPr lang="ru-RU" b="1" dirty="0">
                <a:latin typeface="Book Antiqua" panose="02040602050305030304" pitchFamily="18" charset="0"/>
              </a:rPr>
              <a:t> / </a:t>
            </a:r>
            <a:r>
              <a:rPr lang="ru-RU" b="1" dirty="0" smtClean="0">
                <a:latin typeface="Book Antiqua" panose="02040602050305030304" pitchFamily="18" charset="0"/>
              </a:rPr>
              <a:t>В. Й. </a:t>
            </a:r>
            <a:r>
              <a:rPr lang="ru-RU" b="1" dirty="0">
                <a:latin typeface="Book Antiqua" panose="02040602050305030304" pitchFamily="18" charset="0"/>
              </a:rPr>
              <a:t>Вишневський. </a:t>
            </a:r>
            <a:r>
              <a:rPr lang="ru-RU" b="1" dirty="0" smtClean="0">
                <a:latin typeface="Book Antiqua" panose="02040602050305030304" pitchFamily="18" charset="0"/>
              </a:rPr>
              <a:t>– </a:t>
            </a:r>
            <a:r>
              <a:rPr lang="ru-RU" b="1" dirty="0" err="1" smtClean="0">
                <a:latin typeface="Book Antiqua" panose="02040602050305030304" pitchFamily="18" charset="0"/>
              </a:rPr>
              <a:t>Харкiв</a:t>
            </a:r>
            <a:r>
              <a:rPr lang="ru-RU" b="1" dirty="0" smtClean="0">
                <a:latin typeface="Book Antiqua" panose="02040602050305030304" pitchFamily="18" charset="0"/>
              </a:rPr>
              <a:t> </a:t>
            </a:r>
            <a:r>
              <a:rPr lang="ru-RU" b="1" dirty="0">
                <a:latin typeface="Book Antiqua" panose="02040602050305030304" pitchFamily="18" charset="0"/>
              </a:rPr>
              <a:t>: Курсор, 2006. - 184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7233</a:t>
            </a:r>
          </a:p>
        </p:txBody>
      </p:sp>
      <p:sp>
        <p:nvSpPr>
          <p:cNvPr id="7" name="Прямоугольник 6"/>
          <p:cNvSpPr/>
          <p:nvPr/>
        </p:nvSpPr>
        <p:spPr>
          <a:xfrm>
            <a:off x="443023" y="1836542"/>
            <a:ext cx="10900179" cy="646331"/>
          </a:xfrm>
          <a:prstGeom prst="rect">
            <a:avLst/>
          </a:prstGeom>
        </p:spPr>
        <p:txBody>
          <a:bodyPr wrap="square">
            <a:spAutoFit/>
          </a:bodyPr>
          <a:lstStyle/>
          <a:p>
            <a:pPr algn="just"/>
            <a:r>
              <a:rPr lang="ru-RU" b="1" dirty="0" smtClean="0">
                <a:latin typeface="Book Antiqua" panose="02040602050305030304" pitchFamily="18" charset="0"/>
              </a:rPr>
              <a:t>Дусман </a:t>
            </a:r>
            <a:r>
              <a:rPr lang="ru-RU" b="1" dirty="0">
                <a:latin typeface="Book Antiqua" panose="02040602050305030304" pitchFamily="18" charset="0"/>
              </a:rPr>
              <a:t>Л. М. Помни! Не повтори! / </a:t>
            </a:r>
            <a:r>
              <a:rPr lang="ru-RU" b="1" dirty="0" smtClean="0">
                <a:latin typeface="Book Antiqua" panose="02040602050305030304" pitchFamily="18" charset="0"/>
              </a:rPr>
              <a:t>Л. М. </a:t>
            </a:r>
            <a:r>
              <a:rPr lang="ru-RU" b="1" dirty="0">
                <a:latin typeface="Book Antiqua" panose="02040602050305030304" pitchFamily="18" charset="0"/>
              </a:rPr>
              <a:t>Дусман. </a:t>
            </a:r>
            <a:r>
              <a:rPr lang="ru-RU" b="1" dirty="0" smtClean="0">
                <a:latin typeface="Book Antiqua" panose="02040602050305030304" pitchFamily="18" charset="0"/>
              </a:rPr>
              <a:t>– Одесса </a:t>
            </a:r>
            <a:r>
              <a:rPr lang="ru-RU" b="1" dirty="0">
                <a:latin typeface="Book Antiqua" panose="02040602050305030304" pitchFamily="18" charset="0"/>
              </a:rPr>
              <a:t>: </a:t>
            </a:r>
            <a:r>
              <a:rPr lang="ru-RU" b="1" dirty="0" err="1">
                <a:latin typeface="Book Antiqua" panose="02040602050305030304" pitchFamily="18" charset="0"/>
              </a:rPr>
              <a:t>Друк</a:t>
            </a:r>
            <a:r>
              <a:rPr lang="ru-RU" b="1" dirty="0">
                <a:latin typeface="Book Antiqua" panose="02040602050305030304" pitchFamily="18" charset="0"/>
              </a:rPr>
              <a:t>, 2001. - 371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79-а </a:t>
            </a:r>
            <a:r>
              <a:rPr lang="ru-RU" b="1" i="1" dirty="0">
                <a:latin typeface="Book Antiqua" panose="02040602050305030304" pitchFamily="18" charset="0"/>
              </a:rPr>
              <a:t>6043</a:t>
            </a:r>
          </a:p>
        </p:txBody>
      </p:sp>
      <p:sp>
        <p:nvSpPr>
          <p:cNvPr id="8" name="Прямоугольник 7"/>
          <p:cNvSpPr/>
          <p:nvPr/>
        </p:nvSpPr>
        <p:spPr>
          <a:xfrm>
            <a:off x="443023" y="2685697"/>
            <a:ext cx="10900178" cy="646331"/>
          </a:xfrm>
          <a:prstGeom prst="rect">
            <a:avLst/>
          </a:prstGeom>
        </p:spPr>
        <p:txBody>
          <a:bodyPr wrap="square">
            <a:spAutoFit/>
          </a:bodyPr>
          <a:lstStyle/>
          <a:p>
            <a:pPr algn="just"/>
            <a:r>
              <a:rPr lang="ru-RU" b="1" dirty="0" smtClean="0">
                <a:latin typeface="Book Antiqua" panose="02040602050305030304" pitchFamily="18" charset="0"/>
              </a:rPr>
              <a:t>Коваль </a:t>
            </a:r>
            <a:r>
              <a:rPr lang="ru-RU" b="1" dirty="0">
                <a:latin typeface="Book Antiqua" panose="02040602050305030304" pitchFamily="18" charset="0"/>
              </a:rPr>
              <a:t>В. А. Мы родом из войны / </a:t>
            </a:r>
            <a:r>
              <a:rPr lang="ru-RU" b="1" dirty="0" smtClean="0">
                <a:latin typeface="Book Antiqua" panose="02040602050305030304" pitchFamily="18" charset="0"/>
              </a:rPr>
              <a:t>В. А. Коваль. – Одесса </a:t>
            </a:r>
            <a:r>
              <a:rPr lang="ru-RU" b="1" dirty="0">
                <a:latin typeface="Book Antiqua" panose="02040602050305030304" pitchFamily="18" charset="0"/>
              </a:rPr>
              <a:t>: </a:t>
            </a:r>
            <a:r>
              <a:rPr lang="ru-RU" b="1" dirty="0" err="1">
                <a:latin typeface="Book Antiqua" panose="02040602050305030304" pitchFamily="18" charset="0"/>
              </a:rPr>
              <a:t>Друк</a:t>
            </a:r>
            <a:r>
              <a:rPr lang="ru-RU" b="1" dirty="0">
                <a:latin typeface="Book Antiqua" panose="02040602050305030304" pitchFamily="18" charset="0"/>
              </a:rPr>
              <a:t>, 2006. </a:t>
            </a:r>
            <a:r>
              <a:rPr lang="ru-RU" b="1" dirty="0" smtClean="0">
                <a:latin typeface="Book Antiqua" panose="02040602050305030304" pitchFamily="18" charset="0"/>
              </a:rPr>
              <a:t>– 71 </a:t>
            </a:r>
            <a:r>
              <a:rPr lang="ru-RU" b="1" dirty="0">
                <a:latin typeface="Book Antiqua" panose="02040602050305030304" pitchFamily="18" charset="0"/>
              </a:rPr>
              <a:t>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7240</a:t>
            </a:r>
          </a:p>
        </p:txBody>
      </p:sp>
      <p:sp>
        <p:nvSpPr>
          <p:cNvPr id="9" name="Прямоугольник 8"/>
          <p:cNvSpPr/>
          <p:nvPr/>
        </p:nvSpPr>
        <p:spPr>
          <a:xfrm>
            <a:off x="443023" y="4604480"/>
            <a:ext cx="10901914" cy="646331"/>
          </a:xfrm>
          <a:prstGeom prst="rect">
            <a:avLst/>
          </a:prstGeom>
        </p:spPr>
        <p:txBody>
          <a:bodyPr wrap="square">
            <a:spAutoFit/>
          </a:bodyPr>
          <a:lstStyle/>
          <a:p>
            <a:pPr algn="just"/>
            <a:r>
              <a:rPr lang="ru-RU" b="1" dirty="0" smtClean="0">
                <a:latin typeface="Book Antiqua" panose="02040602050305030304" pitchFamily="18" charset="0"/>
              </a:rPr>
              <a:t>Людний </a:t>
            </a:r>
            <a:r>
              <a:rPr lang="ru-RU" b="1" dirty="0">
                <a:latin typeface="Book Antiqua" panose="02040602050305030304" pitchFamily="18" charset="0"/>
              </a:rPr>
              <a:t>Ф. П. Дорогами </a:t>
            </a:r>
            <a:r>
              <a:rPr lang="ru-RU" b="1" dirty="0" err="1">
                <a:latin typeface="Book Antiqua" panose="02040602050305030304" pitchFamily="18" charset="0"/>
              </a:rPr>
              <a:t>вiйни</a:t>
            </a:r>
            <a:r>
              <a:rPr lang="ru-RU" b="1" dirty="0">
                <a:latin typeface="Book Antiqua" panose="02040602050305030304" pitchFamily="18" charset="0"/>
              </a:rPr>
              <a:t> / </a:t>
            </a:r>
            <a:r>
              <a:rPr lang="ru-RU" b="1" dirty="0" smtClean="0">
                <a:latin typeface="Book Antiqua" panose="02040602050305030304" pitchFamily="18" charset="0"/>
              </a:rPr>
              <a:t>Ф. П. </a:t>
            </a:r>
            <a:r>
              <a:rPr lang="ru-RU" b="1" dirty="0">
                <a:latin typeface="Book Antiqua" panose="02040602050305030304" pitchFamily="18" charset="0"/>
              </a:rPr>
              <a:t>Людний. </a:t>
            </a:r>
            <a:r>
              <a:rPr lang="ru-RU" b="1" dirty="0" smtClean="0">
                <a:latin typeface="Book Antiqua" panose="02040602050305030304" pitchFamily="18" charset="0"/>
              </a:rPr>
              <a:t>– Киев </a:t>
            </a:r>
            <a:r>
              <a:rPr lang="ru-RU" b="1" dirty="0">
                <a:latin typeface="Book Antiqua" panose="02040602050305030304" pitchFamily="18" charset="0"/>
              </a:rPr>
              <a:t>: </a:t>
            </a:r>
            <a:r>
              <a:rPr lang="ru-RU" b="1" dirty="0" err="1">
                <a:latin typeface="Book Antiqua" panose="02040602050305030304" pitchFamily="18" charset="0"/>
              </a:rPr>
              <a:t>Україна</a:t>
            </a:r>
            <a:r>
              <a:rPr lang="ru-RU" b="1" dirty="0">
                <a:latin typeface="Book Antiqua" panose="02040602050305030304" pitchFamily="18" charset="0"/>
              </a:rPr>
              <a:t>, 2005. </a:t>
            </a:r>
            <a:r>
              <a:rPr lang="ru-RU" b="1" dirty="0" smtClean="0">
                <a:latin typeface="Book Antiqua" panose="02040602050305030304" pitchFamily="18" charset="0"/>
              </a:rPr>
              <a:t>– 418 </a:t>
            </a:r>
            <a:r>
              <a:rPr lang="ru-RU" b="1" dirty="0">
                <a:latin typeface="Book Antiqua" panose="02040602050305030304" pitchFamily="18" charset="0"/>
              </a:rPr>
              <a:t>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6590</a:t>
            </a:r>
          </a:p>
        </p:txBody>
      </p:sp>
      <p:sp>
        <p:nvSpPr>
          <p:cNvPr id="11" name="Прямоугольник 10"/>
          <p:cNvSpPr/>
          <p:nvPr/>
        </p:nvSpPr>
        <p:spPr>
          <a:xfrm>
            <a:off x="443023" y="3506589"/>
            <a:ext cx="10901914" cy="923330"/>
          </a:xfrm>
          <a:prstGeom prst="rect">
            <a:avLst/>
          </a:prstGeom>
        </p:spPr>
        <p:txBody>
          <a:bodyPr wrap="square">
            <a:spAutoFit/>
          </a:bodyPr>
          <a:lstStyle/>
          <a:p>
            <a:pPr algn="just"/>
            <a:r>
              <a:rPr lang="ru-RU" b="1" dirty="0" smtClean="0">
                <a:latin typeface="Book Antiqua" panose="02040602050305030304" pitchFamily="18" charset="0"/>
              </a:rPr>
              <a:t>Вестфаль </a:t>
            </a:r>
            <a:r>
              <a:rPr lang="ru-RU" b="1" dirty="0">
                <a:latin typeface="Book Antiqua" panose="02040602050305030304" pitchFamily="18" charset="0"/>
              </a:rPr>
              <a:t>З</a:t>
            </a:r>
            <a:r>
              <a:rPr lang="ru-RU" b="1" dirty="0" smtClean="0">
                <a:latin typeface="Book Antiqua" panose="02040602050305030304" pitchFamily="18" charset="0"/>
              </a:rPr>
              <a:t>. Роковые </a:t>
            </a:r>
            <a:r>
              <a:rPr lang="ru-RU" b="1" dirty="0">
                <a:latin typeface="Book Antiqua" panose="02040602050305030304" pitchFamily="18" charset="0"/>
              </a:rPr>
              <a:t>решения вермахта. Воспоминания немецких полководцев : пер. с нем. / З. Вестфаль, В. </a:t>
            </a:r>
            <a:r>
              <a:rPr lang="ru-RU" b="1" dirty="0" err="1">
                <a:latin typeface="Book Antiqua" panose="02040602050305030304" pitchFamily="18" charset="0"/>
              </a:rPr>
              <a:t>Крейпе</a:t>
            </a:r>
            <a:r>
              <a:rPr lang="ru-RU" b="1" dirty="0">
                <a:latin typeface="Book Antiqua" panose="02040602050305030304" pitchFamily="18" charset="0"/>
              </a:rPr>
              <a:t>, Г. </a:t>
            </a:r>
            <a:r>
              <a:rPr lang="ru-RU" b="1" dirty="0" err="1">
                <a:latin typeface="Book Antiqua" panose="02040602050305030304" pitchFamily="18" charset="0"/>
              </a:rPr>
              <a:t>Блюментрит</a:t>
            </a:r>
            <a:r>
              <a:rPr lang="ru-RU" b="1" dirty="0">
                <a:latin typeface="Book Antiqua" panose="02040602050305030304" pitchFamily="18" charset="0"/>
              </a:rPr>
              <a:t>. – Смоленск : Русич, 2001. – 399 с. </a:t>
            </a:r>
            <a:r>
              <a:rPr lang="ru-RU" b="1" dirty="0" smtClean="0">
                <a:latin typeface="Book Antiqua" panose="02040602050305030304" pitchFamily="18" charset="0"/>
              </a:rPr>
              <a:t>– </a:t>
            </a:r>
            <a:r>
              <a:rPr lang="ru-RU" b="1" dirty="0">
                <a:latin typeface="Book Antiqua" panose="02040602050305030304" pitchFamily="18" charset="0"/>
              </a:rPr>
              <a:t>(Мир в войнах</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220 </a:t>
            </a:r>
            <a:r>
              <a:rPr lang="ru-RU" b="1" i="1" dirty="0" smtClean="0">
                <a:latin typeface="Book Antiqua" panose="02040602050305030304" pitchFamily="18" charset="0"/>
              </a:rPr>
              <a:t>8502</a:t>
            </a:r>
            <a:endParaRPr lang="ru-RU" b="1" i="1" dirty="0">
              <a:latin typeface="Book Antiqua" panose="02040602050305030304" pitchFamily="18" charset="0"/>
            </a:endParaRPr>
          </a:p>
        </p:txBody>
      </p:sp>
      <p:sp>
        <p:nvSpPr>
          <p:cNvPr id="12" name="Прямоугольник 11"/>
          <p:cNvSpPr/>
          <p:nvPr/>
        </p:nvSpPr>
        <p:spPr>
          <a:xfrm>
            <a:off x="443023" y="5468198"/>
            <a:ext cx="10901914" cy="646331"/>
          </a:xfrm>
          <a:prstGeom prst="rect">
            <a:avLst/>
          </a:prstGeom>
        </p:spPr>
        <p:txBody>
          <a:bodyPr wrap="square">
            <a:spAutoFit/>
          </a:bodyPr>
          <a:lstStyle/>
          <a:p>
            <a:pPr algn="just"/>
            <a:r>
              <a:rPr lang="ru-RU" b="1" dirty="0" smtClean="0">
                <a:latin typeface="Book Antiqua" panose="02040602050305030304" pitchFamily="18" charset="0"/>
              </a:rPr>
              <a:t>Шурхало Д. </a:t>
            </a:r>
            <a:r>
              <a:rPr lang="ru-RU" b="1" dirty="0" err="1" smtClean="0">
                <a:latin typeface="Book Antiqua" panose="02040602050305030304" pitchFamily="18" charset="0"/>
              </a:rPr>
              <a:t>Міфи</a:t>
            </a:r>
            <a:r>
              <a:rPr lang="ru-RU" b="1" dirty="0" smtClean="0">
                <a:latin typeface="Book Antiqua" panose="02040602050305030304" pitchFamily="18" charset="0"/>
              </a:rPr>
              <a:t> </a:t>
            </a:r>
            <a:r>
              <a:rPr lang="ru-RU" b="1" dirty="0" err="1">
                <a:latin typeface="Book Antiqua" panose="02040602050305030304" pitchFamily="18" charset="0"/>
              </a:rPr>
              <a:t>Другої</a:t>
            </a:r>
            <a:r>
              <a:rPr lang="ru-RU" b="1" dirty="0">
                <a:latin typeface="Book Antiqua" panose="02040602050305030304" pitchFamily="18" charset="0"/>
              </a:rPr>
              <a:t> </a:t>
            </a:r>
            <a:r>
              <a:rPr lang="ru-RU" b="1" dirty="0" err="1">
                <a:latin typeface="Book Antiqua" panose="02040602050305030304" pitchFamily="18" charset="0"/>
              </a:rPr>
              <a:t>світової</a:t>
            </a:r>
            <a:r>
              <a:rPr lang="ru-RU" b="1" dirty="0">
                <a:latin typeface="Book Antiqua" panose="02040602050305030304" pitchFamily="18" charset="0"/>
              </a:rPr>
              <a:t> </a:t>
            </a:r>
            <a:r>
              <a:rPr lang="ru-RU" b="1" dirty="0" err="1">
                <a:latin typeface="Book Antiqua" panose="02040602050305030304" pitchFamily="18" charset="0"/>
              </a:rPr>
              <a:t>війни</a:t>
            </a:r>
            <a:r>
              <a:rPr lang="ru-RU" b="1" dirty="0">
                <a:latin typeface="Book Antiqua" panose="02040602050305030304" pitchFamily="18" charset="0"/>
              </a:rPr>
              <a:t> / Д. Шурхало. – </a:t>
            </a:r>
            <a:r>
              <a:rPr lang="ru-RU" b="1" dirty="0" err="1">
                <a:latin typeface="Book Antiqua" panose="02040602050305030304" pitchFamily="18" charset="0"/>
              </a:rPr>
              <a:t>Львів</a:t>
            </a:r>
            <a:r>
              <a:rPr lang="ru-RU" b="1" dirty="0">
                <a:latin typeface="Book Antiqua" panose="02040602050305030304" pitchFamily="18" charset="0"/>
              </a:rPr>
              <a:t> : ПАІС, 2011. – 139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a:t>
            </a:r>
            <a:r>
              <a:rPr lang="ru-RU" b="1" i="1" dirty="0" smtClean="0">
                <a:latin typeface="Book Antiqua" panose="02040602050305030304" pitchFamily="18" charset="0"/>
              </a:rPr>
              <a:t>9208</a:t>
            </a:r>
            <a:endParaRPr lang="ru-RU" b="1" i="1" dirty="0">
              <a:latin typeface="Book Antiqua" panose="02040602050305030304" pitchFamily="18" charset="0"/>
            </a:endParaRPr>
          </a:p>
        </p:txBody>
      </p:sp>
    </p:spTree>
    <p:extLst>
      <p:ext uri="{BB962C8B-B14F-4D97-AF65-F5344CB8AC3E}">
        <p14:creationId xmlns:p14="http://schemas.microsoft.com/office/powerpoint/2010/main" val="2415577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14" y="280988"/>
            <a:ext cx="1876425" cy="2686050"/>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2457449" y="200423"/>
            <a:ext cx="9260380" cy="1200329"/>
          </a:xfrm>
          <a:prstGeom prst="rect">
            <a:avLst/>
          </a:prstGeom>
        </p:spPr>
        <p:txBody>
          <a:bodyPr wrap="square">
            <a:spAutoFit/>
          </a:bodyPr>
          <a:lstStyle/>
          <a:p>
            <a:pPr algn="just"/>
            <a:r>
              <a:rPr lang="ru-RU" b="1" dirty="0">
                <a:latin typeface="Book Antiqua" panose="02040602050305030304" pitchFamily="18" charset="0"/>
              </a:rPr>
              <a:t>Харитонов М. Ф. Годы суровых </a:t>
            </a:r>
            <a:r>
              <a:rPr lang="ru-RU" b="1" dirty="0" smtClean="0">
                <a:latin typeface="Book Antiqua" panose="02040602050305030304" pitchFamily="18" charset="0"/>
              </a:rPr>
              <a:t>испытаний : </a:t>
            </a:r>
            <a:r>
              <a:rPr lang="ru-RU" b="1" dirty="0">
                <a:latin typeface="Book Antiqua" panose="02040602050305030304" pitchFamily="18" charset="0"/>
              </a:rPr>
              <a:t>приурочено к шестидесятилетию начала </a:t>
            </a:r>
            <a:r>
              <a:rPr lang="ru-RU" b="1" dirty="0" smtClean="0">
                <a:latin typeface="Book Antiqua" panose="02040602050305030304" pitchFamily="18" charset="0"/>
              </a:rPr>
              <a:t>Великой Отечественной </a:t>
            </a:r>
            <a:r>
              <a:rPr lang="ru-RU" b="1" dirty="0">
                <a:latin typeface="Book Antiqua" panose="02040602050305030304" pitchFamily="18" charset="0"/>
              </a:rPr>
              <a:t>войны : ко дню памяти и скорби </a:t>
            </a:r>
            <a:r>
              <a:rPr lang="ru-RU" b="1" dirty="0" smtClean="0">
                <a:latin typeface="Book Antiqua" panose="02040602050305030304" pitchFamily="18" charset="0"/>
              </a:rPr>
              <a:t>на Украине </a:t>
            </a:r>
            <a:r>
              <a:rPr lang="ru-RU" b="1" dirty="0">
                <a:latin typeface="Book Antiqua" panose="02040602050305030304" pitchFamily="18" charset="0"/>
              </a:rPr>
              <a:t>/ М. Ф. Харитонов. – Одесса </a:t>
            </a:r>
            <a:r>
              <a:rPr lang="ru-RU" b="1" dirty="0" smtClean="0">
                <a:latin typeface="Book Antiqua" panose="02040602050305030304" pitchFamily="18" charset="0"/>
              </a:rPr>
              <a:t>: </a:t>
            </a:r>
            <a:r>
              <a:rPr lang="ru-RU" b="1" dirty="0" err="1" smtClean="0">
                <a:latin typeface="Book Antiqua" panose="02040602050305030304" pitchFamily="18" charset="0"/>
              </a:rPr>
              <a:t>Астропринт</a:t>
            </a:r>
            <a:r>
              <a:rPr lang="ru-RU" b="1" dirty="0">
                <a:latin typeface="Book Antiqua" panose="02040602050305030304" pitchFamily="18" charset="0"/>
              </a:rPr>
              <a:t>, 2003. – 318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78 25534</a:t>
            </a:r>
          </a:p>
        </p:txBody>
      </p:sp>
      <p:sp>
        <p:nvSpPr>
          <p:cNvPr id="8" name="Прямоугольник 7"/>
          <p:cNvSpPr/>
          <p:nvPr/>
        </p:nvSpPr>
        <p:spPr>
          <a:xfrm>
            <a:off x="212651" y="4395767"/>
            <a:ext cx="8559209" cy="1908215"/>
          </a:xfrm>
          <a:prstGeom prst="rect">
            <a:avLst/>
          </a:prstGeom>
        </p:spPr>
        <p:txBody>
          <a:bodyPr wrap="square">
            <a:spAutoFit/>
          </a:bodyPr>
          <a:lstStyle/>
          <a:p>
            <a:pPr algn="just"/>
            <a:r>
              <a:rPr lang="uk-UA" b="1" dirty="0" err="1" smtClean="0">
                <a:latin typeface="Book Antiqua" panose="02040602050305030304" pitchFamily="18" charset="0"/>
              </a:rPr>
              <a:t>Левітас</a:t>
            </a:r>
            <a:r>
              <a:rPr lang="uk-UA" b="1" dirty="0" smtClean="0">
                <a:latin typeface="Book Antiqua" panose="02040602050305030304" pitchFamily="18" charset="0"/>
              </a:rPr>
              <a:t> І. Праведники Бабиного Яру / І. </a:t>
            </a:r>
            <a:r>
              <a:rPr lang="uk-UA" b="1" dirty="0" err="1" smtClean="0">
                <a:latin typeface="Book Antiqua" panose="02040602050305030304" pitchFamily="18" charset="0"/>
              </a:rPr>
              <a:t>Левітас</a:t>
            </a:r>
            <a:r>
              <a:rPr lang="uk-UA" b="1" dirty="0" smtClean="0">
                <a:latin typeface="Book Antiqua" panose="02040602050305030304" pitchFamily="18" charset="0"/>
              </a:rPr>
              <a:t>. – Київ : Етнос, 2008. – 368 с.</a:t>
            </a:r>
          </a:p>
          <a:p>
            <a:pPr algn="just"/>
            <a:r>
              <a:rPr lang="uk-UA" b="1" i="1" dirty="0" smtClean="0">
                <a:latin typeface="Book Antiqua" panose="02040602050305030304" pitchFamily="18" charset="0"/>
              </a:rPr>
              <a:t>Шифр: 63.3(4Ук) Л368</a:t>
            </a:r>
          </a:p>
          <a:p>
            <a:endParaRPr lang="ru-RU" dirty="0"/>
          </a:p>
          <a:p>
            <a:pPr algn="just"/>
            <a:r>
              <a:rPr lang="uk-UA" sz="1600" b="1" i="1" dirty="0" smtClean="0">
                <a:latin typeface="Book Antiqua" panose="02040602050305030304" pitchFamily="18" charset="0"/>
              </a:rPr>
              <a:t>Видання розповідає про людей, які виявили героїзм, велич духу і благородство, рятуючи євреїв від загибелі під час німецької окупації м. Києва 1941–1943 років. Книга є результатом багаторічних пошуків і досліджень історика і літератора І. </a:t>
            </a:r>
            <a:r>
              <a:rPr lang="uk-UA" sz="1600" b="1" i="1" dirty="0" err="1" smtClean="0">
                <a:latin typeface="Book Antiqua" panose="02040602050305030304" pitchFamily="18" charset="0"/>
              </a:rPr>
              <a:t>Левітаса</a:t>
            </a:r>
            <a:r>
              <a:rPr lang="uk-UA" sz="1600" b="1" i="1" dirty="0" smtClean="0">
                <a:latin typeface="Book Antiqua" panose="02040602050305030304" pitchFamily="18" charset="0"/>
              </a:rPr>
              <a:t>, який очолює Єврейську раду України і фонд «Пам’ять Бабиного Яру».</a:t>
            </a:r>
            <a:endParaRPr lang="uk-UA" sz="1600" b="1" i="1" dirty="0">
              <a:latin typeface="Book Antiqua" panose="02040602050305030304" pitchFamily="18"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07" y="2967038"/>
            <a:ext cx="2293088" cy="322606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2457449" y="1359414"/>
            <a:ext cx="9260380" cy="1569660"/>
          </a:xfrm>
          <a:prstGeom prst="rect">
            <a:avLst/>
          </a:prstGeom>
        </p:spPr>
        <p:txBody>
          <a:bodyPr wrap="square">
            <a:spAutoFit/>
          </a:bodyPr>
          <a:lstStyle/>
          <a:p>
            <a:pPr algn="just"/>
            <a:r>
              <a:rPr lang="uk-UA" sz="1600" b="1" i="1" dirty="0" smtClean="0">
                <a:latin typeface="Book Antiqua" panose="02040602050305030304" pitchFamily="18" charset="0"/>
              </a:rPr>
              <a:t>Книга М. Ф. Харитонова – учасника бойових дій Великої Вітчизняної війни – розповідає про перші дні початку війни на Західному особливому прикордонному окрузі. На </a:t>
            </a:r>
            <a:r>
              <a:rPr lang="uk-UA" sz="1600" b="1" i="1" dirty="0" err="1" smtClean="0">
                <a:latin typeface="Book Antiqua" panose="02040602050305030304" pitchFamily="18" charset="0"/>
              </a:rPr>
              <a:t>Мінсько-Могильовському</a:t>
            </a:r>
            <a:r>
              <a:rPr lang="uk-UA" sz="1600" b="1" i="1" dirty="0" smtClean="0">
                <a:latin typeface="Book Antiqua" panose="02040602050305030304" pitchFamily="18" charset="0"/>
              </a:rPr>
              <a:t> і </a:t>
            </a:r>
            <a:r>
              <a:rPr lang="uk-UA" sz="1600" b="1" i="1" dirty="0" err="1" smtClean="0">
                <a:latin typeface="Book Antiqua" panose="02040602050305030304" pitchFamily="18" charset="0"/>
              </a:rPr>
              <a:t>Рослевському</a:t>
            </a:r>
            <a:r>
              <a:rPr lang="uk-UA" sz="1600" b="1" i="1" dirty="0" smtClean="0">
                <a:latin typeface="Book Antiqua" panose="02040602050305030304" pitchFamily="18" charset="0"/>
              </a:rPr>
              <a:t> напрямках в оточенні велися запекли бої з супротивником. М. Ф. </a:t>
            </a:r>
            <a:r>
              <a:rPr lang="uk-UA" sz="1600" b="1" i="1" dirty="0" err="1" smtClean="0">
                <a:latin typeface="Book Antiqua" panose="02040602050305030304" pitchFamily="18" charset="0"/>
              </a:rPr>
              <a:t>Харитонов</a:t>
            </a:r>
            <a:r>
              <a:rPr lang="uk-UA" sz="1600" b="1" i="1" dirty="0" smtClean="0">
                <a:latin typeface="Book Antiqua" panose="02040602050305030304" pitchFamily="18" charset="0"/>
              </a:rPr>
              <a:t> потрапив у полон, але йому вдалося втекти і приєднатися до своїх частин. Під час війни Михайло Федорович захищав Москву, звільняв </a:t>
            </a:r>
            <a:r>
              <a:rPr lang="uk-UA" sz="1600" b="1" i="1" dirty="0" err="1" smtClean="0">
                <a:latin typeface="Book Antiqua" panose="02040602050305030304" pitchFamily="18" charset="0"/>
              </a:rPr>
              <a:t>Псковщину</a:t>
            </a:r>
            <a:r>
              <a:rPr lang="uk-UA" sz="1600" b="1" i="1" dirty="0" smtClean="0">
                <a:latin typeface="Book Antiqua" panose="02040602050305030304" pitchFamily="18" charset="0"/>
              </a:rPr>
              <a:t>, Україну, Білорусь, Польщу.</a:t>
            </a:r>
            <a:endParaRPr lang="uk-UA" sz="1600" b="1" i="1" dirty="0">
              <a:latin typeface="Book Antiqua" panose="02040602050305030304" pitchFamily="18" charset="0"/>
            </a:endParaRPr>
          </a:p>
        </p:txBody>
      </p:sp>
    </p:spTree>
    <p:extLst>
      <p:ext uri="{BB962C8B-B14F-4D97-AF65-F5344CB8AC3E}">
        <p14:creationId xmlns:p14="http://schemas.microsoft.com/office/powerpoint/2010/main" val="2557972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314"/>
            <a:ext cx="12192000" cy="6858000"/>
          </a:xfrm>
          <a:prstGeom prst="rect">
            <a:avLst/>
          </a:prstGeom>
        </p:spPr>
      </p:pic>
      <p:sp>
        <p:nvSpPr>
          <p:cNvPr id="4" name="Прямоугольник 3"/>
          <p:cNvSpPr/>
          <p:nvPr/>
        </p:nvSpPr>
        <p:spPr>
          <a:xfrm>
            <a:off x="126735" y="284838"/>
            <a:ext cx="9017264" cy="923330"/>
          </a:xfrm>
          <a:prstGeom prst="rect">
            <a:avLst/>
          </a:prstGeom>
        </p:spPr>
        <p:txBody>
          <a:bodyPr wrap="square">
            <a:spAutoFit/>
          </a:bodyPr>
          <a:lstStyle/>
          <a:p>
            <a:pPr algn="just"/>
            <a:r>
              <a:rPr lang="uk-UA" b="1" dirty="0" smtClean="0">
                <a:latin typeface="Book Antiqua" panose="02040602050305030304" pitchFamily="18" charset="0"/>
              </a:rPr>
              <a:t>Архіви окупації, 1941–1944 / </a:t>
            </a:r>
            <a:r>
              <a:rPr lang="uk-UA" b="1" dirty="0" err="1" smtClean="0">
                <a:latin typeface="Book Antiqua" panose="02040602050305030304" pitchFamily="18" charset="0"/>
              </a:rPr>
              <a:t>упоряд</a:t>
            </a:r>
            <a:r>
              <a:rPr lang="uk-UA" b="1" dirty="0" smtClean="0">
                <a:latin typeface="Book Antiqua" panose="02040602050305030304" pitchFamily="18" charset="0"/>
              </a:rPr>
              <a:t>. Н. </a:t>
            </a:r>
            <a:r>
              <a:rPr lang="uk-UA" b="1" dirty="0" err="1" smtClean="0">
                <a:latin typeface="Book Antiqua" panose="02040602050305030304" pitchFamily="18" charset="0"/>
              </a:rPr>
              <a:t>Маковська</a:t>
            </a:r>
            <a:r>
              <a:rPr lang="uk-UA" b="1" dirty="0" smtClean="0">
                <a:latin typeface="Book Antiqua" panose="02040602050305030304" pitchFamily="18" charset="0"/>
              </a:rPr>
              <a:t>. – Київ : Києво-Могилянська академія, 2006. – 871 с.</a:t>
            </a:r>
          </a:p>
          <a:p>
            <a:pPr algn="just"/>
            <a:r>
              <a:rPr lang="uk-UA" b="1" i="1" dirty="0" smtClean="0">
                <a:latin typeface="Book Antiqua" panose="02040602050305030304" pitchFamily="18" charset="0"/>
              </a:rPr>
              <a:t>Шифр: 79-а 7101</a:t>
            </a:r>
            <a:endParaRPr lang="uk-UA" b="1" i="1" dirty="0">
              <a:latin typeface="Book Antiqua" panose="02040602050305030304" pitchFamily="18" charset="0"/>
            </a:endParaRPr>
          </a:p>
        </p:txBody>
      </p:sp>
      <p:sp>
        <p:nvSpPr>
          <p:cNvPr id="5" name="Прямоугольник 4"/>
          <p:cNvSpPr/>
          <p:nvPr/>
        </p:nvSpPr>
        <p:spPr>
          <a:xfrm>
            <a:off x="130279" y="1122363"/>
            <a:ext cx="9013720" cy="1323439"/>
          </a:xfrm>
          <a:prstGeom prst="rect">
            <a:avLst/>
          </a:prstGeom>
        </p:spPr>
        <p:txBody>
          <a:bodyPr wrap="square">
            <a:spAutoFit/>
          </a:bodyPr>
          <a:lstStyle/>
          <a:p>
            <a:pPr algn="just"/>
            <a:r>
              <a:rPr lang="uk-UA" sz="1600" b="1" i="1" dirty="0" smtClean="0">
                <a:latin typeface="Book Antiqua" panose="02040602050305030304" pitchFamily="18" charset="0"/>
              </a:rPr>
              <a:t>У виданні вперше опубліковано інформацію про «окупаційні фонди» державних архівів України. Понад півстоліття після війни цей документальний масив був засекречений і недоступний для дослідників. Книга слугуватиме розширенню джерельної бази дослідження історії Другої світової війни на українських землях, відкриває нові можливості для глибшого і детальнішого </a:t>
            </a:r>
            <a:r>
              <a:rPr lang="uk-UA" sz="1600" b="1" i="1" dirty="0">
                <a:latin typeface="Book Antiqua" panose="02040602050305030304" pitchFamily="18" charset="0"/>
              </a:rPr>
              <a:t>вивчення </a:t>
            </a:r>
            <a:r>
              <a:rPr lang="uk-UA" sz="1600" b="1" i="1" dirty="0" smtClean="0">
                <a:latin typeface="Book Antiqua" panose="02040602050305030304" pitchFamily="18" charset="0"/>
              </a:rPr>
              <a:t>окупаційної політики</a:t>
            </a:r>
            <a:r>
              <a:rPr lang="uk-UA" sz="1600" b="1" i="1" dirty="0">
                <a:latin typeface="Book Antiqua" panose="02040602050305030304" pitchFamily="18" charset="0"/>
              </a:rPr>
              <a:t>, усіх </a:t>
            </a:r>
            <a:r>
              <a:rPr lang="uk-UA" sz="1600" b="1" i="1" dirty="0" smtClean="0">
                <a:latin typeface="Book Antiqua" panose="02040602050305030304" pitchFamily="18" charset="0"/>
              </a:rPr>
              <a:t>сфер жит-</a:t>
            </a:r>
            <a:endParaRPr lang="uk-UA" sz="1600" b="1" i="1" dirty="0">
              <a:latin typeface="Book Antiqua" panose="02040602050305030304" pitchFamily="18" charset="0"/>
            </a:endParaRPr>
          </a:p>
        </p:txBody>
      </p:sp>
      <p:pic>
        <p:nvPicPr>
          <p:cNvPr id="6" name="Рисунок 5"/>
          <p:cNvPicPr>
            <a:picLocks noChangeAspect="1"/>
          </p:cNvPicPr>
          <p:nvPr/>
        </p:nvPicPr>
        <p:blipFill>
          <a:blip r:embed="rId3"/>
          <a:stretch>
            <a:fillRect/>
          </a:stretch>
        </p:blipFill>
        <p:spPr>
          <a:xfrm>
            <a:off x="9575392" y="113915"/>
            <a:ext cx="2302945" cy="3396048"/>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a:stretch>
            <a:fillRect/>
          </a:stretch>
        </p:blipFill>
        <p:spPr>
          <a:xfrm>
            <a:off x="130279" y="2710591"/>
            <a:ext cx="2526885" cy="3615639"/>
          </a:xfrm>
          <a:prstGeom prst="rect">
            <a:avLst/>
          </a:prstGeom>
        </p:spPr>
      </p:pic>
      <p:sp>
        <p:nvSpPr>
          <p:cNvPr id="8" name="Прямоугольник 7"/>
          <p:cNvSpPr/>
          <p:nvPr/>
        </p:nvSpPr>
        <p:spPr>
          <a:xfrm>
            <a:off x="2790987" y="2339843"/>
            <a:ext cx="6356556" cy="830997"/>
          </a:xfrm>
          <a:prstGeom prst="rect">
            <a:avLst/>
          </a:prstGeom>
        </p:spPr>
        <p:txBody>
          <a:bodyPr wrap="square">
            <a:spAutoFit/>
          </a:bodyPr>
          <a:lstStyle/>
          <a:p>
            <a:pPr algn="just"/>
            <a:r>
              <a:rPr lang="uk-UA" sz="1600" b="1" i="1" dirty="0" err="1" smtClean="0">
                <a:latin typeface="Book Antiqua" panose="02040602050305030304" pitchFamily="18" charset="0"/>
              </a:rPr>
              <a:t>тя</a:t>
            </a:r>
            <a:r>
              <a:rPr lang="uk-UA" sz="1600" b="1" i="1" dirty="0" smtClean="0">
                <a:latin typeface="Book Antiqua" panose="02040602050305030304" pitchFamily="18" charset="0"/>
              </a:rPr>
              <a:t> населення на окупованій території. На сторінках книги можна побачити «обличчя» війни й окупації (боротьбу, побут, руїну, голокост) у фотодокументах</a:t>
            </a:r>
            <a:endParaRPr lang="uk-UA" sz="1600" b="1" i="1" dirty="0">
              <a:latin typeface="Book Antiqua" panose="02040602050305030304" pitchFamily="18" charset="0"/>
            </a:endParaRPr>
          </a:p>
        </p:txBody>
      </p:sp>
      <p:sp>
        <p:nvSpPr>
          <p:cNvPr id="9" name="Прямоугольник 8"/>
          <p:cNvSpPr/>
          <p:nvPr/>
        </p:nvSpPr>
        <p:spPr>
          <a:xfrm>
            <a:off x="2787443" y="3526652"/>
            <a:ext cx="9143999" cy="1477328"/>
          </a:xfrm>
          <a:prstGeom prst="rect">
            <a:avLst/>
          </a:prstGeom>
        </p:spPr>
        <p:txBody>
          <a:bodyPr wrap="square">
            <a:spAutoFit/>
          </a:bodyPr>
          <a:lstStyle/>
          <a:p>
            <a:pPr algn="just"/>
            <a:r>
              <a:rPr lang="uk-UA" b="1" dirty="0" smtClean="0">
                <a:latin typeface="Book Antiqua" panose="02040602050305030304" pitchFamily="18" charset="0"/>
              </a:rPr>
              <a:t>Левченко Ю. І. Особливості реалізації політики окупаційної влади в адміністративно-територіальних одиницях України 1941–1944 рр. / Ю. І. Левченко ; наук. ред. К. П. </a:t>
            </a:r>
            <a:r>
              <a:rPr lang="uk-UA" b="1" dirty="0" err="1" smtClean="0">
                <a:latin typeface="Book Antiqua" panose="02040602050305030304" pitchFamily="18" charset="0"/>
              </a:rPr>
              <a:t>Двірна</a:t>
            </a:r>
            <a:r>
              <a:rPr lang="uk-UA" b="1" dirty="0" smtClean="0">
                <a:latin typeface="Book Antiqua" panose="02040602050305030304" pitchFamily="18" charset="0"/>
              </a:rPr>
              <a:t> ; </a:t>
            </a:r>
            <a:r>
              <a:rPr lang="uk-UA" b="1" dirty="0" err="1" smtClean="0">
                <a:latin typeface="Book Antiqua" panose="02040602050305030304" pitchFamily="18" charset="0"/>
              </a:rPr>
              <a:t>Нац</a:t>
            </a:r>
            <a:r>
              <a:rPr lang="uk-UA" b="1" dirty="0" smtClean="0">
                <a:latin typeface="Book Antiqua" panose="02040602050305030304" pitchFamily="18" charset="0"/>
              </a:rPr>
              <a:t>. пед. ун-т ім. М. П. Драгоманова. – Київ : Вид-во НПУ ім. М. П. Драгоманова, 2017. – 401 с. </a:t>
            </a:r>
          </a:p>
          <a:p>
            <a:pPr algn="just"/>
            <a:r>
              <a:rPr lang="uk-UA" b="1" i="1" dirty="0" smtClean="0">
                <a:latin typeface="Book Antiqua" panose="02040602050305030304" pitchFamily="18" charset="0"/>
              </a:rPr>
              <a:t>Шифр: 79-а 9021</a:t>
            </a:r>
            <a:endParaRPr lang="uk-UA" b="1" i="1" dirty="0">
              <a:latin typeface="Book Antiqua" panose="02040602050305030304" pitchFamily="18" charset="0"/>
            </a:endParaRPr>
          </a:p>
        </p:txBody>
      </p:sp>
      <p:sp>
        <p:nvSpPr>
          <p:cNvPr id="11" name="Прямоугольник 10"/>
          <p:cNvSpPr/>
          <p:nvPr/>
        </p:nvSpPr>
        <p:spPr>
          <a:xfrm>
            <a:off x="2787443" y="4935975"/>
            <a:ext cx="9143999" cy="1815882"/>
          </a:xfrm>
          <a:prstGeom prst="rect">
            <a:avLst/>
          </a:prstGeom>
        </p:spPr>
        <p:txBody>
          <a:bodyPr wrap="square">
            <a:spAutoFit/>
          </a:bodyPr>
          <a:lstStyle/>
          <a:p>
            <a:pPr algn="just"/>
            <a:r>
              <a:rPr lang="uk-UA" sz="1600" b="1" i="1" dirty="0" smtClean="0">
                <a:latin typeface="Book Antiqua" panose="02040602050305030304" pitchFamily="18" charset="0"/>
              </a:rPr>
              <a:t>Монографію присвячено особливостям реалізації окупаційної політики німецьких та румунських окупантів у адміністративно-територіальних одиницях, створених на території України. Висвітлені плани та методи німецьких і румунських загарбників перетворення українських територій на складові частини Німеччини та Румунії. Комплексно досліджена економічна політика в окупаційних утвореннях через фінансові системи та способи управління сільським господарством і промисловістю. Розкрито специфіку використання “людського ресурсу” та здійснення Голокосту.</a:t>
            </a:r>
            <a:endParaRPr lang="uk-UA" sz="1600" b="1" i="1" dirty="0">
              <a:latin typeface="Book Antiqua" panose="02040602050305030304" pitchFamily="18" charset="0"/>
            </a:endParaRPr>
          </a:p>
        </p:txBody>
      </p:sp>
    </p:spTree>
    <p:extLst>
      <p:ext uri="{BB962C8B-B14F-4D97-AF65-F5344CB8AC3E}">
        <p14:creationId xmlns:p14="http://schemas.microsoft.com/office/powerpoint/2010/main" val="83656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231411" y="3381153"/>
            <a:ext cx="8486555" cy="2431435"/>
          </a:xfrm>
          <a:prstGeom prst="rect">
            <a:avLst/>
          </a:prstGeom>
        </p:spPr>
        <p:txBody>
          <a:bodyPr wrap="square">
            <a:spAutoFit/>
          </a:bodyPr>
          <a:lstStyle/>
          <a:p>
            <a:pPr algn="just"/>
            <a:r>
              <a:rPr lang="ru-RU" b="1" dirty="0" err="1">
                <a:latin typeface="Book Antiqua" panose="02040602050305030304" pitchFamily="18" charset="0"/>
              </a:rPr>
              <a:t>Єврейський</a:t>
            </a:r>
            <a:r>
              <a:rPr lang="ru-RU" b="1" dirty="0">
                <a:latin typeface="Book Antiqua" panose="02040602050305030304" pitchFamily="18" charset="0"/>
              </a:rPr>
              <a:t> </a:t>
            </a:r>
            <a:r>
              <a:rPr lang="ru-RU" b="1" dirty="0" err="1">
                <a:latin typeface="Book Antiqua" panose="02040602050305030304" pitchFamily="18" charset="0"/>
              </a:rPr>
              <a:t>опір</a:t>
            </a:r>
            <a:r>
              <a:rPr lang="ru-RU" b="1" dirty="0">
                <a:latin typeface="Book Antiqua" panose="02040602050305030304" pitchFamily="18" charset="0"/>
              </a:rPr>
              <a:t> в </a:t>
            </a:r>
            <a:r>
              <a:rPr lang="ru-RU" b="1" dirty="0" err="1">
                <a:latin typeface="Book Antiqua" panose="02040602050305030304" pitchFamily="18" charset="0"/>
              </a:rPr>
              <a:t>Україні</a:t>
            </a:r>
            <a:r>
              <a:rPr lang="ru-RU" b="1" dirty="0">
                <a:latin typeface="Book Antiqua" panose="02040602050305030304" pitchFamily="18" charset="0"/>
              </a:rPr>
              <a:t> в </a:t>
            </a:r>
            <a:r>
              <a:rPr lang="ru-RU" b="1" dirty="0" err="1">
                <a:latin typeface="Book Antiqua" panose="02040602050305030304" pitchFamily="18" charset="0"/>
              </a:rPr>
              <a:t>період</a:t>
            </a:r>
            <a:r>
              <a:rPr lang="ru-RU" b="1" dirty="0">
                <a:latin typeface="Book Antiqua" panose="02040602050305030304" pitchFamily="18" charset="0"/>
              </a:rPr>
              <a:t> </a:t>
            </a:r>
            <a:r>
              <a:rPr lang="ru-RU" b="1" dirty="0" err="1">
                <a:latin typeface="Book Antiqua" panose="02040602050305030304" pitchFamily="18" charset="0"/>
              </a:rPr>
              <a:t>Голокосту</a:t>
            </a:r>
            <a:r>
              <a:rPr lang="ru-RU" b="1" dirty="0">
                <a:latin typeface="Book Antiqua" panose="02040602050305030304" pitchFamily="18" charset="0"/>
              </a:rPr>
              <a:t> : </a:t>
            </a:r>
            <a:r>
              <a:rPr lang="ru-RU" b="1" dirty="0" err="1">
                <a:latin typeface="Book Antiqua" panose="02040602050305030304" pitchFamily="18" charset="0"/>
              </a:rPr>
              <a:t>зб</a:t>
            </a:r>
            <a:r>
              <a:rPr lang="ru-RU" b="1" dirty="0" smtClean="0">
                <a:latin typeface="Book Antiqua" panose="02040602050305030304" pitchFamily="18" charset="0"/>
              </a:rPr>
              <a:t>. наук</a:t>
            </a:r>
            <a:r>
              <a:rPr lang="ru-RU" b="1" dirty="0">
                <a:latin typeface="Book Antiqua" panose="02040602050305030304" pitchFamily="18" charset="0"/>
              </a:rPr>
              <a:t>. ст. / за ред. М. І. Тяглого. – </a:t>
            </a:r>
            <a:r>
              <a:rPr lang="ru-RU" b="1" dirty="0" err="1">
                <a:latin typeface="Book Antiqua" panose="02040602050305030304" pitchFamily="18" charset="0"/>
              </a:rPr>
              <a:t>Дніпропетровськ</a:t>
            </a:r>
            <a:r>
              <a:rPr lang="ru-RU" b="1" dirty="0">
                <a:latin typeface="Book Antiqua" panose="02040602050305030304" pitchFamily="18" charset="0"/>
              </a:rPr>
              <a:t> </a:t>
            </a:r>
            <a:r>
              <a:rPr lang="ru-RU" b="1" dirty="0" smtClean="0">
                <a:latin typeface="Book Antiqua" panose="02040602050305030304" pitchFamily="18" charset="0"/>
              </a:rPr>
              <a:t>: Центр </a:t>
            </a:r>
            <a:r>
              <a:rPr lang="ru-RU" b="1" dirty="0">
                <a:latin typeface="Book Antiqua" panose="02040602050305030304" pitchFamily="18" charset="0"/>
              </a:rPr>
              <a:t>«</a:t>
            </a:r>
            <a:r>
              <a:rPr lang="ru-RU" b="1" dirty="0" err="1">
                <a:latin typeface="Book Antiqua" panose="02040602050305030304" pitchFamily="18" charset="0"/>
              </a:rPr>
              <a:t>Ткума</a:t>
            </a:r>
            <a:r>
              <a:rPr lang="ru-RU" b="1" dirty="0">
                <a:latin typeface="Book Antiqua" panose="02040602050305030304" pitchFamily="18" charset="0"/>
              </a:rPr>
              <a:t>», 2004. – 375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79-а 7699</a:t>
            </a:r>
          </a:p>
          <a:p>
            <a:endParaRPr lang="ru-RU" dirty="0"/>
          </a:p>
          <a:p>
            <a:pPr algn="just"/>
            <a:r>
              <a:rPr lang="uk-UA" sz="1600" b="1" i="1" dirty="0" smtClean="0">
                <a:latin typeface="Book Antiqua" panose="02040602050305030304" pitchFamily="18" charset="0"/>
              </a:rPr>
              <a:t>У збірнику представлені роботи, об’єднані темою протистояння євреїв в період нацистської окупації України (1941–1944 рр.). У дослідженнях висвітлюються види протистояння (економічне, культурне, духовне, релігійне, організоване), а також досліджується збройний опір, який українські євреї чинили здійснюваному проти них геноциду. </a:t>
            </a:r>
            <a:endParaRPr lang="uk-UA" sz="1600" b="1" i="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24" y="3381153"/>
            <a:ext cx="2139803" cy="3176270"/>
          </a:xfrm>
          <a:prstGeom prst="rect">
            <a:avLst/>
          </a:prstGeom>
          <a:solidFill>
            <a:srgbClr val="FFFFFF">
              <a:shade val="85000"/>
            </a:srgbClr>
          </a:solidFill>
          <a:ln w="88900" cap="sq">
            <a:solidFill>
              <a:schemeClr val="accent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595424" y="342457"/>
            <a:ext cx="11122542" cy="1200329"/>
          </a:xfrm>
          <a:prstGeom prst="rect">
            <a:avLst/>
          </a:prstGeom>
        </p:spPr>
        <p:txBody>
          <a:bodyPr wrap="square">
            <a:spAutoFit/>
          </a:bodyPr>
          <a:lstStyle/>
          <a:p>
            <a:pPr algn="just"/>
            <a:r>
              <a:rPr lang="uk-UA" b="1" dirty="0" smtClean="0">
                <a:latin typeface="Book Antiqua" panose="02040602050305030304" pitchFamily="18" charset="0"/>
              </a:rPr>
              <a:t>Українське суспільство і пам'ять про Голокост : наукові та освітні аспекти : вибрані </a:t>
            </a:r>
            <a:r>
              <a:rPr lang="uk-UA" b="1" dirty="0" err="1" smtClean="0">
                <a:latin typeface="Book Antiqua" panose="02040602050305030304" pitchFamily="18" charset="0"/>
              </a:rPr>
              <a:t>доп</a:t>
            </a:r>
            <a:r>
              <a:rPr lang="uk-UA" b="1" dirty="0" smtClean="0">
                <a:latin typeface="Book Antiqua" panose="02040602050305030304" pitchFamily="18" charset="0"/>
              </a:rPr>
              <a:t>. IX і X круглих столів до </a:t>
            </a:r>
            <a:r>
              <a:rPr lang="uk-UA" b="1" dirty="0" err="1" smtClean="0">
                <a:latin typeface="Book Antiqua" panose="02040602050305030304" pitchFamily="18" charset="0"/>
              </a:rPr>
              <a:t>Міжнар</a:t>
            </a:r>
            <a:r>
              <a:rPr lang="uk-UA" b="1" dirty="0" smtClean="0">
                <a:latin typeface="Book Antiqua" panose="02040602050305030304" pitchFamily="18" charset="0"/>
              </a:rPr>
              <a:t>. дня пам'яті жертв Голокосту / </a:t>
            </a:r>
            <a:r>
              <a:rPr lang="uk-UA" b="1" dirty="0" err="1" smtClean="0">
                <a:latin typeface="Book Antiqua" panose="02040602050305030304" pitchFamily="18" charset="0"/>
              </a:rPr>
              <a:t>Укр</a:t>
            </a:r>
            <a:r>
              <a:rPr lang="uk-UA" b="1" dirty="0" smtClean="0">
                <a:latin typeface="Book Antiqua" panose="02040602050305030304" pitchFamily="18" charset="0"/>
              </a:rPr>
              <a:t>. центр вивчення історії Голокосту ; </a:t>
            </a:r>
            <a:r>
              <a:rPr lang="uk-UA" b="1" dirty="0" err="1" smtClean="0">
                <a:latin typeface="Book Antiqua" panose="02040602050305030304" pitchFamily="18" charset="0"/>
              </a:rPr>
              <a:t>редкол</a:t>
            </a:r>
            <a:r>
              <a:rPr lang="uk-UA" b="1" dirty="0" smtClean="0">
                <a:latin typeface="Book Antiqua" panose="02040602050305030304" pitchFamily="18" charset="0"/>
              </a:rPr>
              <a:t>.: А. </a:t>
            </a:r>
            <a:r>
              <a:rPr lang="uk-UA" b="1" dirty="0" err="1" smtClean="0">
                <a:latin typeface="Book Antiqua" panose="02040602050305030304" pitchFamily="18" charset="0"/>
              </a:rPr>
              <a:t>Подольський</a:t>
            </a:r>
            <a:r>
              <a:rPr lang="uk-UA" b="1" dirty="0" smtClean="0">
                <a:latin typeface="Book Antiqua" panose="02040602050305030304" pitchFamily="18" charset="0"/>
              </a:rPr>
              <a:t>, С. </a:t>
            </a:r>
            <a:r>
              <a:rPr lang="uk-UA" b="1" dirty="0" err="1" smtClean="0">
                <a:latin typeface="Book Antiqua" panose="02040602050305030304" pitchFamily="18" charset="0"/>
              </a:rPr>
              <a:t>Осіпчук</a:t>
            </a:r>
            <a:r>
              <a:rPr lang="uk-UA" b="1" dirty="0" smtClean="0">
                <a:latin typeface="Book Antiqua" panose="02040602050305030304" pitchFamily="18" charset="0"/>
              </a:rPr>
              <a:t>. – Київ : КВІЦ, 2018 . – 107 с.</a:t>
            </a:r>
          </a:p>
          <a:p>
            <a:pPr algn="just"/>
            <a:r>
              <a:rPr lang="uk-UA" b="1" i="1" dirty="0" smtClean="0">
                <a:latin typeface="Book Antiqua" panose="02040602050305030304" pitchFamily="18" charset="0"/>
              </a:rPr>
              <a:t>Шифр: 79-а 9075</a:t>
            </a:r>
            <a:endParaRPr lang="uk-UA" b="1" i="1" dirty="0">
              <a:latin typeface="Book Antiqua" panose="02040602050305030304" pitchFamily="18" charset="0"/>
            </a:endParaRPr>
          </a:p>
        </p:txBody>
      </p:sp>
      <p:sp>
        <p:nvSpPr>
          <p:cNvPr id="8" name="Прямоугольник 7"/>
          <p:cNvSpPr/>
          <p:nvPr/>
        </p:nvSpPr>
        <p:spPr>
          <a:xfrm>
            <a:off x="595424" y="1587782"/>
            <a:ext cx="11122542" cy="646331"/>
          </a:xfrm>
          <a:prstGeom prst="rect">
            <a:avLst/>
          </a:prstGeom>
        </p:spPr>
        <p:txBody>
          <a:bodyPr wrap="square">
            <a:spAutoFit/>
          </a:bodyPr>
          <a:lstStyle/>
          <a:p>
            <a:pPr algn="just"/>
            <a:r>
              <a:rPr lang="ru-RU" b="1" dirty="0" err="1">
                <a:latin typeface="Book Antiqua" panose="02040602050305030304" pitchFamily="18" charset="0"/>
              </a:rPr>
              <a:t>Агриков</a:t>
            </a:r>
            <a:r>
              <a:rPr lang="ru-RU" b="1" dirty="0">
                <a:latin typeface="Book Antiqua" panose="02040602050305030304" pitchFamily="18" charset="0"/>
              </a:rPr>
              <a:t> Р. П. Исповедь солдата ХХ века / Р. П. </a:t>
            </a:r>
            <a:r>
              <a:rPr lang="ru-RU" b="1" dirty="0" err="1">
                <a:latin typeface="Book Antiqua" panose="02040602050305030304" pitchFamily="18" charset="0"/>
              </a:rPr>
              <a:t>Агриков</a:t>
            </a:r>
            <a:r>
              <a:rPr lang="ru-RU" b="1" dirty="0">
                <a:latin typeface="Book Antiqua" panose="02040602050305030304" pitchFamily="18" charset="0"/>
              </a:rPr>
              <a:t>. – Одесса : ВМВ, 2006. – 423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78 26058</a:t>
            </a:r>
            <a:endParaRPr lang="ru-RU" b="1" i="1" dirty="0">
              <a:latin typeface="Book Antiqua" panose="02040602050305030304" pitchFamily="18" charset="0"/>
            </a:endParaRPr>
          </a:p>
        </p:txBody>
      </p:sp>
      <p:sp>
        <p:nvSpPr>
          <p:cNvPr id="9" name="Прямоугольник 8"/>
          <p:cNvSpPr/>
          <p:nvPr/>
        </p:nvSpPr>
        <p:spPr>
          <a:xfrm>
            <a:off x="595424" y="2316163"/>
            <a:ext cx="11122542" cy="923330"/>
          </a:xfrm>
          <a:prstGeom prst="rect">
            <a:avLst/>
          </a:prstGeom>
        </p:spPr>
        <p:txBody>
          <a:bodyPr wrap="square">
            <a:spAutoFit/>
          </a:bodyPr>
          <a:lstStyle/>
          <a:p>
            <a:pPr algn="just"/>
            <a:r>
              <a:rPr lang="ru-RU" b="1" dirty="0" err="1">
                <a:latin typeface="Book Antiqua" panose="02040602050305030304" pitchFamily="18" charset="0"/>
              </a:rPr>
              <a:t>Любаров</a:t>
            </a:r>
            <a:r>
              <a:rPr lang="ru-RU" b="1" dirty="0">
                <a:latin typeface="Book Antiqua" panose="02040602050305030304" pitchFamily="18" charset="0"/>
              </a:rPr>
              <a:t> П. Е. Иначе я не мог : Война : Фронтовой дневник / </a:t>
            </a:r>
            <a:r>
              <a:rPr lang="ru-RU" b="1" dirty="0" smtClean="0">
                <a:latin typeface="Book Antiqua" panose="02040602050305030304" pitchFamily="18" charset="0"/>
              </a:rPr>
              <a:t>П. Е. </a:t>
            </a:r>
            <a:r>
              <a:rPr lang="ru-RU" b="1" dirty="0" err="1" smtClean="0">
                <a:latin typeface="Book Antiqua" panose="02040602050305030304" pitchFamily="18" charset="0"/>
              </a:rPr>
              <a:t>Любаров</a:t>
            </a:r>
            <a:r>
              <a:rPr lang="ru-RU" b="1" dirty="0">
                <a:latin typeface="Book Antiqua" panose="02040602050305030304" pitchFamily="18" charset="0"/>
              </a:rPr>
              <a:t>. – Одеса : Маяк, 2004. – 227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78 25591</a:t>
            </a:r>
            <a:endParaRPr lang="ru-RU" b="1" i="1" dirty="0">
              <a:latin typeface="Book Antiqua" panose="02040602050305030304" pitchFamily="18" charset="0"/>
            </a:endParaRPr>
          </a:p>
        </p:txBody>
      </p:sp>
    </p:spTree>
    <p:extLst>
      <p:ext uri="{BB962C8B-B14F-4D97-AF65-F5344CB8AC3E}">
        <p14:creationId xmlns:p14="http://schemas.microsoft.com/office/powerpoint/2010/main" val="266284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204583" y="377582"/>
            <a:ext cx="6468140" cy="2585323"/>
          </a:xfrm>
          <a:prstGeom prst="rect">
            <a:avLst/>
          </a:prstGeom>
        </p:spPr>
        <p:txBody>
          <a:bodyPr wrap="square">
            <a:spAutoFit/>
          </a:bodyPr>
          <a:lstStyle/>
          <a:p>
            <a:pPr algn="just"/>
            <a:r>
              <a:rPr lang="uk-UA" b="1" dirty="0" smtClean="0">
                <a:latin typeface="Book Antiqua" panose="02040602050305030304" pitchFamily="18" charset="0"/>
              </a:rPr>
              <a:t>	Історія людства неодноразово була свідком кривавих збройних конфліктів і воєн, в результаті яких гинули цивілізації, зникали могутні держави, йшли з життя мільйони людей. Але всіх їх за кількістю жертв перевершила Друга світова війна 1939–1945 рр., яка залишила страшний слід у пам`яті людства. Її жертвами були не лише військові, а й цивільне населення, котре чи не вперше в історії стало об`єктом бойових дій. </a:t>
            </a:r>
            <a:endParaRPr lang="uk-UA" b="1" dirty="0">
              <a:latin typeface="Book Antiqua" panose="02040602050305030304" pitchFamily="18" charset="0"/>
            </a:endParaRPr>
          </a:p>
        </p:txBody>
      </p:sp>
      <p:sp>
        <p:nvSpPr>
          <p:cNvPr id="5" name="Прямоугольник 4"/>
          <p:cNvSpPr/>
          <p:nvPr/>
        </p:nvSpPr>
        <p:spPr>
          <a:xfrm>
            <a:off x="503274" y="3755163"/>
            <a:ext cx="6169449" cy="2031325"/>
          </a:xfrm>
          <a:prstGeom prst="rect">
            <a:avLst/>
          </a:prstGeom>
        </p:spPr>
        <p:txBody>
          <a:bodyPr wrap="square">
            <a:spAutoFit/>
          </a:bodyPr>
          <a:lstStyle/>
          <a:p>
            <a:pPr algn="just"/>
            <a:r>
              <a:rPr lang="uk-UA" dirty="0" smtClean="0">
                <a:latin typeface="Book Antiqua" panose="02040602050305030304" pitchFamily="18" charset="0"/>
              </a:rPr>
              <a:t>	</a:t>
            </a:r>
            <a:r>
              <a:rPr lang="uk-UA" b="1" dirty="0" smtClean="0">
                <a:latin typeface="Book Antiqua" panose="02040602050305030304" pitchFamily="18" charset="0"/>
              </a:rPr>
              <a:t>В жахіття війни було втягнуто 62 держав, 80% населення земної кулі. Друга Світова тривала довгих 6 років. Вона пронеслася над величезними територіями Європи, Азії й Африки, охопила простори всіх океанів. У цій війні загинуло близько 60 млн осіб, не говорячи вже про поранених і тих, хто пропав безвісти.</a:t>
            </a:r>
            <a:endParaRPr lang="uk-UA" b="1" dirty="0">
              <a:latin typeface="Book Antiqua" panose="0204060205030503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049" y="3602038"/>
            <a:ext cx="4282677" cy="2985028"/>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536" y="350783"/>
            <a:ext cx="4899650" cy="2988787"/>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487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Прямоугольник 10"/>
          <p:cNvSpPr/>
          <p:nvPr/>
        </p:nvSpPr>
        <p:spPr>
          <a:xfrm>
            <a:off x="212827" y="453666"/>
            <a:ext cx="5995103" cy="2616101"/>
          </a:xfrm>
          <a:prstGeom prst="rect">
            <a:avLst/>
          </a:prstGeom>
        </p:spPr>
        <p:txBody>
          <a:bodyPr wrap="square">
            <a:spAutoFit/>
          </a:bodyPr>
          <a:lstStyle/>
          <a:p>
            <a:pPr algn="just"/>
            <a:r>
              <a:rPr lang="uk-UA" sz="2000" b="1" dirty="0" smtClean="0">
                <a:latin typeface="Book Antiqua" panose="02040602050305030304" pitchFamily="18" charset="0"/>
              </a:rPr>
              <a:t>14 грудня 1943 р. </a:t>
            </a:r>
            <a:r>
              <a:rPr lang="uk-UA" b="1" dirty="0" smtClean="0">
                <a:latin typeface="Book Antiqua" panose="02040602050305030304" pitchFamily="18" charset="0"/>
              </a:rPr>
              <a:t>– визволення Черкас.</a:t>
            </a:r>
          </a:p>
          <a:p>
            <a:pPr algn="just"/>
            <a:endParaRPr lang="uk-UA" sz="1600" b="1" dirty="0" smtClean="0">
              <a:latin typeface="Book Antiqua" panose="02040602050305030304" pitchFamily="18" charset="0"/>
            </a:endParaRPr>
          </a:p>
          <a:p>
            <a:pPr algn="just"/>
            <a:r>
              <a:rPr lang="uk-UA" sz="2000" b="1" dirty="0" smtClean="0">
                <a:latin typeface="Book Antiqua" panose="02040602050305030304" pitchFamily="18" charset="0"/>
              </a:rPr>
              <a:t>30 грудня 1943 р. </a:t>
            </a:r>
            <a:r>
              <a:rPr lang="uk-UA" b="1" dirty="0" smtClean="0">
                <a:latin typeface="Book Antiqua" panose="02040602050305030304" pitchFamily="18" charset="0"/>
              </a:rPr>
              <a:t>– визволення Запоріжжя.</a:t>
            </a:r>
          </a:p>
          <a:p>
            <a:pPr algn="just"/>
            <a:endParaRPr lang="uk-UA" sz="1600" b="1" dirty="0" smtClean="0">
              <a:latin typeface="Book Antiqua" panose="02040602050305030304" pitchFamily="18" charset="0"/>
            </a:endParaRPr>
          </a:p>
          <a:p>
            <a:pPr algn="just"/>
            <a:r>
              <a:rPr lang="uk-UA" sz="2000" b="1" dirty="0" smtClean="0">
                <a:latin typeface="Book Antiqua" panose="02040602050305030304" pitchFamily="18" charset="0"/>
              </a:rPr>
              <a:t>31 грудня 1943 р. </a:t>
            </a:r>
            <a:r>
              <a:rPr lang="uk-UA" b="1" dirty="0" smtClean="0">
                <a:latin typeface="Book Antiqua" panose="02040602050305030304" pitchFamily="18" charset="0"/>
              </a:rPr>
              <a:t>– визволення Житомира.</a:t>
            </a:r>
          </a:p>
          <a:p>
            <a:pPr algn="just"/>
            <a:endParaRPr lang="uk-UA" sz="1600" b="1" dirty="0" smtClean="0">
              <a:latin typeface="Book Antiqua" panose="02040602050305030304" pitchFamily="18" charset="0"/>
            </a:endParaRPr>
          </a:p>
          <a:p>
            <a:pPr algn="just"/>
            <a:r>
              <a:rPr lang="uk-UA" sz="2000" b="1" dirty="0" smtClean="0">
                <a:latin typeface="Book Antiqua" panose="02040602050305030304" pitchFamily="18" charset="0"/>
              </a:rPr>
              <a:t>8 січня 1944 р. </a:t>
            </a:r>
            <a:r>
              <a:rPr lang="uk-UA" b="1" dirty="0" smtClean="0">
                <a:latin typeface="Book Antiqua" panose="02040602050305030304" pitchFamily="18" charset="0"/>
              </a:rPr>
              <a:t>– вигнання нацистських окупантів </a:t>
            </a:r>
            <a:r>
              <a:rPr lang="uk-UA" b="1" smtClean="0">
                <a:latin typeface="Book Antiqua" panose="02040602050305030304" pitchFamily="18" charset="0"/>
              </a:rPr>
              <a:t>з </a:t>
            </a:r>
            <a:r>
              <a:rPr lang="uk-UA" b="1" smtClean="0">
                <a:latin typeface="Book Antiqua" panose="02040602050305030304" pitchFamily="18" charset="0"/>
              </a:rPr>
              <a:t>Кропивницького </a:t>
            </a:r>
            <a:r>
              <a:rPr lang="uk-UA" b="1" dirty="0" smtClean="0">
                <a:latin typeface="Book Antiqua" panose="02040602050305030304" pitchFamily="18" charset="0"/>
              </a:rPr>
              <a:t>(тоді – Кіровоград).</a:t>
            </a:r>
          </a:p>
          <a:p>
            <a:pPr algn="just"/>
            <a:endParaRPr lang="uk-UA" b="1" dirty="0">
              <a:latin typeface="Book Antiqua" panose="02040602050305030304" pitchFamily="18" charset="0"/>
            </a:endParaRPr>
          </a:p>
        </p:txBody>
      </p:sp>
      <p:sp>
        <p:nvSpPr>
          <p:cNvPr id="13" name="Прямоугольник 12"/>
          <p:cNvSpPr/>
          <p:nvPr/>
        </p:nvSpPr>
        <p:spPr>
          <a:xfrm>
            <a:off x="5730948" y="3669497"/>
            <a:ext cx="6294125" cy="861774"/>
          </a:xfrm>
          <a:prstGeom prst="rect">
            <a:avLst/>
          </a:prstGeom>
        </p:spPr>
        <p:txBody>
          <a:bodyPr wrap="square">
            <a:spAutoFit/>
          </a:bodyPr>
          <a:lstStyle/>
          <a:p>
            <a:pPr algn="just"/>
            <a:r>
              <a:rPr lang="uk-UA" sz="2000" b="1" dirty="0" smtClean="0">
                <a:latin typeface="Book Antiqua" panose="02040602050305030304" pitchFamily="18" charset="0"/>
              </a:rPr>
              <a:t>2 лютого 1944 р. </a:t>
            </a:r>
            <a:r>
              <a:rPr lang="uk-UA" b="1" dirty="0" smtClean="0">
                <a:latin typeface="Book Antiqua" panose="02040602050305030304" pitchFamily="18" charset="0"/>
              </a:rPr>
              <a:t>– визволення Рівного.</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2 лютого 1944 р. </a:t>
            </a:r>
            <a:r>
              <a:rPr lang="uk-UA" b="1" dirty="0" smtClean="0">
                <a:latin typeface="Book Antiqua" panose="02040602050305030304" pitchFamily="18" charset="0"/>
              </a:rPr>
              <a:t>– визволення Луцька.</a:t>
            </a:r>
            <a:endParaRPr lang="uk-UA" b="1" dirty="0">
              <a:latin typeface="Book Antiqua" panose="02040602050305030304" pitchFamily="18" charset="0"/>
            </a:endParaRPr>
          </a:p>
        </p:txBody>
      </p:sp>
      <p:sp>
        <p:nvSpPr>
          <p:cNvPr id="14" name="Прямоугольник 13"/>
          <p:cNvSpPr/>
          <p:nvPr/>
        </p:nvSpPr>
        <p:spPr>
          <a:xfrm>
            <a:off x="5730949" y="4668871"/>
            <a:ext cx="6294124" cy="1877437"/>
          </a:xfrm>
          <a:prstGeom prst="rect">
            <a:avLst/>
          </a:prstGeom>
        </p:spPr>
        <p:txBody>
          <a:bodyPr wrap="square">
            <a:spAutoFit/>
          </a:bodyPr>
          <a:lstStyle/>
          <a:p>
            <a:pPr algn="just"/>
            <a:r>
              <a:rPr lang="uk-UA" sz="2000" b="1" dirty="0" smtClean="0">
                <a:latin typeface="Book Antiqua" panose="02040602050305030304" pitchFamily="18" charset="0"/>
              </a:rPr>
              <a:t>13 березня 1944 р. </a:t>
            </a:r>
            <a:r>
              <a:rPr lang="uk-UA" b="1" dirty="0" smtClean="0">
                <a:latin typeface="Book Antiqua" panose="02040602050305030304" pitchFamily="18" charset="0"/>
              </a:rPr>
              <a:t>– визволення Херсона.</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20 березня 1944 р. </a:t>
            </a:r>
            <a:r>
              <a:rPr lang="uk-UA" b="1" dirty="0" smtClean="0">
                <a:latin typeface="Book Antiqua" panose="02040602050305030304" pitchFamily="18" charset="0"/>
              </a:rPr>
              <a:t>– вигнання нацистських окупантів з Вінниці.</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25 березня 1944 р. </a:t>
            </a:r>
            <a:r>
              <a:rPr lang="uk-UA" b="1" dirty="0" smtClean="0">
                <a:latin typeface="Book Antiqua" panose="02040602050305030304" pitchFamily="18" charset="0"/>
              </a:rPr>
              <a:t>– визволення Хмельницького (тоді – Проскурів).</a:t>
            </a:r>
            <a:endParaRPr lang="uk-UA" b="1" dirty="0">
              <a:latin typeface="Book Antiqua" panose="02040602050305030304" pitchFamily="18" charset="0"/>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886" y="96783"/>
            <a:ext cx="5335049" cy="3367655"/>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358" y="3115298"/>
            <a:ext cx="4922525" cy="3107146"/>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31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22" y="261326"/>
            <a:ext cx="4345409" cy="276446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990" y="346173"/>
            <a:ext cx="3272201" cy="458764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40" y="2286558"/>
            <a:ext cx="4340423" cy="3404519"/>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0057" y="3429000"/>
            <a:ext cx="4897046" cy="3288894"/>
          </a:xfrm>
          <a:prstGeom prst="rect">
            <a:avLst/>
          </a:prstGeom>
        </p:spPr>
      </p:pic>
    </p:spTree>
    <p:extLst>
      <p:ext uri="{BB962C8B-B14F-4D97-AF65-F5344CB8AC3E}">
        <p14:creationId xmlns:p14="http://schemas.microsoft.com/office/powerpoint/2010/main" val="196479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47324" y="217423"/>
            <a:ext cx="11295321" cy="1200329"/>
          </a:xfrm>
          <a:prstGeom prst="rect">
            <a:avLst/>
          </a:prstGeom>
        </p:spPr>
        <p:txBody>
          <a:bodyPr wrap="square">
            <a:spAutoFit/>
          </a:bodyPr>
          <a:lstStyle/>
          <a:p>
            <a:pPr algn="just"/>
            <a:r>
              <a:rPr lang="ru-RU" b="1" dirty="0" err="1" smtClean="0">
                <a:latin typeface="Book Antiqua" panose="02040602050305030304" pitchFamily="18" charset="0"/>
              </a:rPr>
              <a:t>Михайліченко</a:t>
            </a:r>
            <a:r>
              <a:rPr lang="ru-RU" b="1" dirty="0" smtClean="0">
                <a:latin typeface="Book Antiqua" panose="02040602050305030304" pitchFamily="18" charset="0"/>
              </a:rPr>
              <a:t> І</a:t>
            </a:r>
            <a:r>
              <a:rPr lang="ru-RU" b="1" dirty="0">
                <a:latin typeface="Book Antiqua" panose="02040602050305030304" pitchFamily="18" charset="0"/>
              </a:rPr>
              <a:t>. І. </a:t>
            </a:r>
            <a:r>
              <a:rPr lang="ru-RU" b="1" dirty="0" err="1">
                <a:latin typeface="Book Antiqua" panose="02040602050305030304" pitchFamily="18" charset="0"/>
              </a:rPr>
              <a:t>Пам'ять</a:t>
            </a:r>
            <a:r>
              <a:rPr lang="ru-RU" b="1" dirty="0">
                <a:latin typeface="Book Antiqua" panose="02040602050305030304" pitchFamily="18" charset="0"/>
              </a:rPr>
              <a:t> </a:t>
            </a:r>
            <a:r>
              <a:rPr lang="ru-RU" b="1" dirty="0" err="1">
                <a:latin typeface="Book Antiqua" panose="02040602050305030304" pitchFamily="18" charset="0"/>
              </a:rPr>
              <a:t>серця</a:t>
            </a:r>
            <a:r>
              <a:rPr lang="ru-RU" b="1" dirty="0">
                <a:latin typeface="Book Antiqua" panose="02040602050305030304" pitchFamily="18" charset="0"/>
              </a:rPr>
              <a:t> / І. І. </a:t>
            </a:r>
            <a:r>
              <a:rPr lang="ru-RU" b="1" dirty="0" err="1">
                <a:latin typeface="Book Antiqua" panose="02040602050305030304" pitchFamily="18" charset="0"/>
              </a:rPr>
              <a:t>Михайліченко</a:t>
            </a:r>
            <a:r>
              <a:rPr lang="ru-RU" b="1" dirty="0">
                <a:latin typeface="Book Antiqua" panose="02040602050305030304" pitchFamily="18" charset="0"/>
              </a:rPr>
              <a:t>, Г. К. </a:t>
            </a:r>
            <a:r>
              <a:rPr lang="ru-RU" b="1" dirty="0" err="1">
                <a:latin typeface="Book Antiqua" panose="02040602050305030304" pitchFamily="18" charset="0"/>
              </a:rPr>
              <a:t>Сватковський</a:t>
            </a:r>
            <a:r>
              <a:rPr lang="ru-RU" b="1" dirty="0">
                <a:latin typeface="Book Antiqua" panose="02040602050305030304" pitchFamily="18" charset="0"/>
              </a:rPr>
              <a:t>, І. О. Трегубенко ; </a:t>
            </a:r>
            <a:r>
              <a:rPr lang="ru-RU" b="1" dirty="0" err="1">
                <a:latin typeface="Book Antiqua" panose="02040602050305030304" pitchFamily="18" charset="0"/>
              </a:rPr>
              <a:t>під</a:t>
            </a:r>
            <a:r>
              <a:rPr lang="ru-RU" b="1" dirty="0">
                <a:latin typeface="Book Antiqua" panose="02040602050305030304" pitchFamily="18" charset="0"/>
              </a:rPr>
              <a:t> ред.: М. Обод, Р. </a:t>
            </a:r>
            <a:r>
              <a:rPr lang="ru-RU" b="1" dirty="0" err="1">
                <a:latin typeface="Book Antiqua" panose="02040602050305030304" pitchFamily="18" charset="0"/>
              </a:rPr>
              <a:t>Черьомухін</a:t>
            </a:r>
            <a:r>
              <a:rPr lang="ru-RU" b="1" dirty="0">
                <a:latin typeface="Book Antiqua" panose="02040602050305030304" pitchFamily="18" charset="0"/>
              </a:rPr>
              <a:t> ; </a:t>
            </a:r>
            <a:r>
              <a:rPr lang="ru-RU" b="1" dirty="0" err="1">
                <a:latin typeface="Book Antiqua" panose="02040602050305030304" pitchFamily="18" charset="0"/>
              </a:rPr>
              <a:t>упоряд</a:t>
            </a:r>
            <a:r>
              <a:rPr lang="ru-RU" b="1" dirty="0" smtClean="0">
                <a:latin typeface="Book Antiqua" panose="02040602050305030304" pitchFamily="18" charset="0"/>
              </a:rPr>
              <a:t>.: </a:t>
            </a:r>
            <a:r>
              <a:rPr lang="ru-RU" b="1" dirty="0">
                <a:latin typeface="Book Antiqua" panose="02040602050305030304" pitchFamily="18" charset="0"/>
              </a:rPr>
              <a:t>В. </a:t>
            </a:r>
            <a:r>
              <a:rPr lang="ru-RU" b="1" dirty="0" err="1">
                <a:latin typeface="Book Antiqua" panose="02040602050305030304" pitchFamily="18" charset="0"/>
              </a:rPr>
              <a:t>Каневський</a:t>
            </a:r>
            <a:r>
              <a:rPr lang="ru-RU" b="1" dirty="0">
                <a:latin typeface="Book Antiqua" panose="02040602050305030304" pitchFamily="18" charset="0"/>
              </a:rPr>
              <a:t> [та </a:t>
            </a:r>
            <a:r>
              <a:rPr lang="ru-RU" b="1" dirty="0" err="1">
                <a:latin typeface="Book Antiqua" panose="02040602050305030304" pitchFamily="18" charset="0"/>
              </a:rPr>
              <a:t>ін</a:t>
            </a:r>
            <a:r>
              <a:rPr lang="ru-RU" b="1" dirty="0" smtClean="0">
                <a:latin typeface="Book Antiqua" panose="02040602050305030304" pitchFamily="18" charset="0"/>
              </a:rPr>
              <a:t>.]. </a:t>
            </a:r>
            <a:r>
              <a:rPr lang="ru-RU" b="1" dirty="0">
                <a:latin typeface="Book Antiqua" panose="02040602050305030304" pitchFamily="18" charset="0"/>
              </a:rPr>
              <a:t>– </a:t>
            </a:r>
            <a:r>
              <a:rPr lang="ru-RU" b="1" dirty="0" err="1">
                <a:latin typeface="Book Antiqua" panose="02040602050305030304" pitchFamily="18" charset="0"/>
              </a:rPr>
              <a:t>Мелітополь</a:t>
            </a:r>
            <a:r>
              <a:rPr lang="ru-RU" b="1" dirty="0">
                <a:latin typeface="Book Antiqua" panose="02040602050305030304" pitchFamily="18" charset="0"/>
              </a:rPr>
              <a:t> : </a:t>
            </a:r>
            <a:r>
              <a:rPr lang="ru-RU" b="1" dirty="0" err="1" smtClean="0">
                <a:latin typeface="Book Antiqua" panose="02040602050305030304" pitchFamily="18" charset="0"/>
              </a:rPr>
              <a:t>Мелітопол</a:t>
            </a:r>
            <a:r>
              <a:rPr lang="ru-RU" b="1" dirty="0" smtClean="0">
                <a:latin typeface="Book Antiqua" panose="02040602050305030304" pitchFamily="18" charset="0"/>
              </a:rPr>
              <a:t>. </a:t>
            </a:r>
            <a:r>
              <a:rPr lang="ru-RU" b="1" dirty="0" err="1">
                <a:latin typeface="Book Antiqua" panose="02040602050305030304" pitchFamily="18" charset="0"/>
              </a:rPr>
              <a:t>міська</a:t>
            </a:r>
            <a:r>
              <a:rPr lang="ru-RU" b="1" dirty="0">
                <a:latin typeface="Book Antiqua" panose="02040602050305030304" pitchFamily="18" charset="0"/>
              </a:rPr>
              <a:t> </a:t>
            </a:r>
            <a:r>
              <a:rPr lang="ru-RU" b="1" dirty="0" err="1">
                <a:latin typeface="Book Antiqua" panose="02040602050305030304" pitchFamily="18" charset="0"/>
              </a:rPr>
              <a:t>друк</a:t>
            </a:r>
            <a:r>
              <a:rPr lang="ru-RU" b="1" dirty="0">
                <a:latin typeface="Book Antiqua" panose="02040602050305030304" pitchFamily="18" charset="0"/>
              </a:rPr>
              <a:t>., 2012 . – 319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РЕКТОР 126</a:t>
            </a:r>
          </a:p>
        </p:txBody>
      </p:sp>
      <p:sp>
        <p:nvSpPr>
          <p:cNvPr id="5" name="Прямоугольник 4"/>
          <p:cNvSpPr/>
          <p:nvPr/>
        </p:nvSpPr>
        <p:spPr>
          <a:xfrm>
            <a:off x="347328" y="1481033"/>
            <a:ext cx="11295321" cy="923330"/>
          </a:xfrm>
          <a:prstGeom prst="rect">
            <a:avLst/>
          </a:prstGeom>
        </p:spPr>
        <p:txBody>
          <a:bodyPr wrap="square">
            <a:spAutoFit/>
          </a:bodyPr>
          <a:lstStyle/>
          <a:p>
            <a:pPr algn="just"/>
            <a:r>
              <a:rPr lang="ru-RU" b="1" dirty="0" smtClean="0">
                <a:latin typeface="Book Antiqua" panose="02040602050305030304" pitchFamily="18" charset="0"/>
              </a:rPr>
              <a:t>Бойченко </a:t>
            </a:r>
            <a:r>
              <a:rPr lang="ru-RU" b="1" dirty="0">
                <a:latin typeface="Book Antiqua" panose="02040602050305030304" pitchFamily="18" charset="0"/>
              </a:rPr>
              <a:t>В. Д. </a:t>
            </a:r>
            <a:r>
              <a:rPr lang="ru-RU" b="1" dirty="0" smtClean="0">
                <a:latin typeface="Book Antiqua" panose="02040602050305030304" pitchFamily="18" charset="0"/>
              </a:rPr>
              <a:t>Пам'ятати</a:t>
            </a:r>
            <a:r>
              <a:rPr lang="ru-RU" b="1" dirty="0">
                <a:latin typeface="Book Antiqua" panose="02040602050305030304" pitchFamily="18" charset="0"/>
              </a:rPr>
              <a:t>, </a:t>
            </a:r>
            <a:r>
              <a:rPr lang="ru-RU" b="1" dirty="0" err="1" smtClean="0">
                <a:latin typeface="Book Antiqua" panose="02040602050305030304" pitchFamily="18" charset="0"/>
              </a:rPr>
              <a:t>щоб</a:t>
            </a:r>
            <a:r>
              <a:rPr lang="ru-RU" b="1" dirty="0" smtClean="0">
                <a:latin typeface="Book Antiqua" panose="02040602050305030304" pitchFamily="18" charset="0"/>
              </a:rPr>
              <a:t> </a:t>
            </a:r>
            <a:r>
              <a:rPr lang="ru-RU" b="1" dirty="0" err="1">
                <a:latin typeface="Book Antiqua" panose="02040602050305030304" pitchFamily="18" charset="0"/>
              </a:rPr>
              <a:t>жити</a:t>
            </a:r>
            <a:r>
              <a:rPr lang="ru-RU" b="1" dirty="0">
                <a:latin typeface="Book Antiqua" panose="02040602050305030304" pitchFamily="18" charset="0"/>
              </a:rPr>
              <a:t>... / В. Д. </a:t>
            </a:r>
            <a:r>
              <a:rPr lang="ru-RU" b="1" dirty="0" smtClean="0">
                <a:latin typeface="Book Antiqua" panose="02040602050305030304" pitchFamily="18" charset="0"/>
              </a:rPr>
              <a:t>Бойченко, Л</a:t>
            </a:r>
            <a:r>
              <a:rPr lang="ru-RU" b="1" dirty="0">
                <a:latin typeface="Book Antiqua" panose="02040602050305030304" pitchFamily="18" charset="0"/>
              </a:rPr>
              <a:t>. Х. </a:t>
            </a:r>
            <a:r>
              <a:rPr lang="ru-RU" b="1" dirty="0" err="1">
                <a:latin typeface="Book Antiqua" panose="02040602050305030304" pitchFamily="18" charset="0"/>
              </a:rPr>
              <a:t>Валевич</a:t>
            </a:r>
            <a:r>
              <a:rPr lang="ru-RU" b="1" dirty="0">
                <a:latin typeface="Book Antiqua" panose="02040602050305030304" pitchFamily="18" charset="0"/>
              </a:rPr>
              <a:t>, П. Ю. </a:t>
            </a:r>
            <a:r>
              <a:rPr lang="ru-RU" b="1" dirty="0" smtClean="0">
                <a:latin typeface="Book Antiqua" panose="02040602050305030304" pitchFamily="18" charset="0"/>
              </a:rPr>
              <a:t>Козленко. </a:t>
            </a:r>
            <a:r>
              <a:rPr lang="ru-RU" b="1" dirty="0">
                <a:latin typeface="Book Antiqua" panose="02040602050305030304" pitchFamily="18" charset="0"/>
              </a:rPr>
              <a:t>– Одеса : </a:t>
            </a:r>
            <a:r>
              <a:rPr lang="ru-RU" b="1" dirty="0" err="1">
                <a:latin typeface="Book Antiqua" panose="02040602050305030304" pitchFamily="18" charset="0"/>
              </a:rPr>
              <a:t>Астропринт</a:t>
            </a:r>
            <a:r>
              <a:rPr lang="ru-RU" b="1" dirty="0">
                <a:latin typeface="Book Antiqua" panose="02040602050305030304" pitchFamily="18" charset="0"/>
              </a:rPr>
              <a:t>, 2014 . – 179 </a:t>
            </a:r>
            <a:r>
              <a:rPr lang="ru-RU" b="1" dirty="0" smtClean="0">
                <a:latin typeface="Book Antiqua" panose="02040602050305030304" pitchFamily="18" charset="0"/>
              </a:rPr>
              <a:t>с. </a:t>
            </a:r>
          </a:p>
          <a:p>
            <a:pPr algn="just"/>
            <a:r>
              <a:rPr lang="ru-RU" b="1" i="1" dirty="0" smtClean="0">
                <a:latin typeface="Book Antiqua" panose="02040602050305030304" pitchFamily="18" charset="0"/>
              </a:rPr>
              <a:t>Шифр: 79-а </a:t>
            </a:r>
            <a:r>
              <a:rPr lang="ru-RU" b="1" i="1" dirty="0">
                <a:latin typeface="Book Antiqua" panose="02040602050305030304" pitchFamily="18" charset="0"/>
              </a:rPr>
              <a:t>8727</a:t>
            </a:r>
          </a:p>
        </p:txBody>
      </p:sp>
      <p:sp>
        <p:nvSpPr>
          <p:cNvPr id="6" name="Прямоугольник 5"/>
          <p:cNvSpPr/>
          <p:nvPr/>
        </p:nvSpPr>
        <p:spPr>
          <a:xfrm>
            <a:off x="347327" y="2467644"/>
            <a:ext cx="11295321" cy="646331"/>
          </a:xfrm>
          <a:prstGeom prst="rect">
            <a:avLst/>
          </a:prstGeom>
        </p:spPr>
        <p:txBody>
          <a:bodyPr wrap="square">
            <a:spAutoFit/>
          </a:bodyPr>
          <a:lstStyle/>
          <a:p>
            <a:pPr algn="just"/>
            <a:r>
              <a:rPr lang="ru-RU" b="1" dirty="0" smtClean="0">
                <a:latin typeface="Book Antiqua" panose="02040602050305030304" pitchFamily="18" charset="0"/>
              </a:rPr>
              <a:t>Память </a:t>
            </a:r>
            <a:r>
              <a:rPr lang="ru-RU" b="1" dirty="0">
                <a:latin typeface="Book Antiqua" panose="02040602050305030304" pitchFamily="18" charset="0"/>
              </a:rPr>
              <a:t>огненных лет / сост.: </a:t>
            </a:r>
            <a:r>
              <a:rPr lang="ru-RU" b="1" dirty="0" smtClean="0">
                <a:latin typeface="Book Antiqua" panose="02040602050305030304" pitchFamily="18" charset="0"/>
              </a:rPr>
              <a:t>В. П. Клопов, Л. Н. </a:t>
            </a:r>
            <a:r>
              <a:rPr lang="ru-RU" b="1" dirty="0" err="1">
                <a:latin typeface="Book Antiqua" panose="02040602050305030304" pitchFamily="18" charset="0"/>
              </a:rPr>
              <a:t>Опроненко</a:t>
            </a:r>
            <a:r>
              <a:rPr lang="ru-RU" b="1" dirty="0">
                <a:latin typeface="Book Antiqua" panose="02040602050305030304" pitchFamily="18" charset="0"/>
              </a:rPr>
              <a:t>. </a:t>
            </a:r>
            <a:r>
              <a:rPr lang="ru-RU" b="1" dirty="0" smtClean="0">
                <a:latin typeface="Book Antiqua" panose="02040602050305030304" pitchFamily="18" charset="0"/>
              </a:rPr>
              <a:t>– Одесса </a:t>
            </a:r>
            <a:r>
              <a:rPr lang="ru-RU" b="1" dirty="0">
                <a:latin typeface="Book Antiqua" panose="02040602050305030304" pitchFamily="18" charset="0"/>
              </a:rPr>
              <a:t>: </a:t>
            </a:r>
            <a:r>
              <a:rPr lang="ru-RU" b="1" dirty="0" err="1">
                <a:latin typeface="Book Antiqua" panose="02040602050305030304" pitchFamily="18" charset="0"/>
              </a:rPr>
              <a:t>Астропринт</a:t>
            </a:r>
            <a:r>
              <a:rPr lang="ru-RU" b="1" dirty="0">
                <a:latin typeface="Book Antiqua" panose="02040602050305030304" pitchFamily="18" charset="0"/>
              </a:rPr>
              <a:t>, 2010. </a:t>
            </a:r>
            <a:r>
              <a:rPr lang="ru-RU" b="1" dirty="0" smtClean="0">
                <a:latin typeface="Book Antiqua" panose="02040602050305030304" pitchFamily="18" charset="0"/>
              </a:rPr>
              <a:t>– 176 </a:t>
            </a:r>
            <a:r>
              <a:rPr lang="ru-RU" b="1" dirty="0">
                <a:latin typeface="Book Antiqua" panose="02040602050305030304" pitchFamily="18" charset="0"/>
              </a:rPr>
              <a:t>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7856</a:t>
            </a:r>
          </a:p>
        </p:txBody>
      </p:sp>
      <p:sp>
        <p:nvSpPr>
          <p:cNvPr id="8" name="Прямоугольник 7"/>
          <p:cNvSpPr/>
          <p:nvPr/>
        </p:nvSpPr>
        <p:spPr>
          <a:xfrm>
            <a:off x="347322" y="4337255"/>
            <a:ext cx="11295321" cy="923330"/>
          </a:xfrm>
          <a:prstGeom prst="rect">
            <a:avLst/>
          </a:prstGeom>
        </p:spPr>
        <p:txBody>
          <a:bodyPr wrap="square">
            <a:spAutoFit/>
          </a:bodyPr>
          <a:lstStyle/>
          <a:p>
            <a:pPr algn="just"/>
            <a:r>
              <a:rPr lang="ru-RU" b="1" dirty="0" smtClean="0">
                <a:latin typeface="Book Antiqua" panose="02040602050305030304" pitchFamily="18" charset="0"/>
              </a:rPr>
              <a:t>Серебрянников </a:t>
            </a:r>
            <a:r>
              <a:rPr lang="ru-RU" b="1" dirty="0">
                <a:latin typeface="Book Antiqua" panose="02040602050305030304" pitchFamily="18" charset="0"/>
              </a:rPr>
              <a:t>С. Х. Былое. Не выдуманное... : мемуары / </a:t>
            </a:r>
            <a:r>
              <a:rPr lang="ru-RU" b="1" dirty="0" smtClean="0">
                <a:latin typeface="Book Antiqua" panose="02040602050305030304" pitchFamily="18" charset="0"/>
              </a:rPr>
              <a:t>С. Х. </a:t>
            </a:r>
            <a:r>
              <a:rPr lang="ru-RU" b="1" dirty="0">
                <a:latin typeface="Book Antiqua" panose="02040602050305030304" pitchFamily="18" charset="0"/>
              </a:rPr>
              <a:t>Серебрянников. </a:t>
            </a:r>
            <a:r>
              <a:rPr lang="ru-RU" b="1" dirty="0" smtClean="0">
                <a:latin typeface="Book Antiqua" panose="02040602050305030304" pitchFamily="18" charset="0"/>
              </a:rPr>
              <a:t>– Одесса </a:t>
            </a:r>
            <a:r>
              <a:rPr lang="ru-RU" b="1" dirty="0">
                <a:latin typeface="Book Antiqua" panose="02040602050305030304" pitchFamily="18" charset="0"/>
              </a:rPr>
              <a:t>: </a:t>
            </a:r>
            <a:r>
              <a:rPr lang="ru-RU" b="1" dirty="0" err="1">
                <a:latin typeface="Book Antiqua" panose="02040602050305030304" pitchFamily="18" charset="0"/>
              </a:rPr>
              <a:t>Астропринт</a:t>
            </a:r>
            <a:r>
              <a:rPr lang="ru-RU" b="1" dirty="0">
                <a:latin typeface="Book Antiqua" panose="02040602050305030304" pitchFamily="18" charset="0"/>
              </a:rPr>
              <a:t>, 2004. </a:t>
            </a:r>
            <a:r>
              <a:rPr lang="ru-RU" b="1" dirty="0" smtClean="0">
                <a:latin typeface="Book Antiqua" panose="02040602050305030304" pitchFamily="18" charset="0"/>
              </a:rPr>
              <a:t>– 218 </a:t>
            </a:r>
            <a:r>
              <a:rPr lang="ru-RU" b="1" dirty="0">
                <a:latin typeface="Book Antiqua" panose="02040602050305030304" pitchFamily="18" charset="0"/>
              </a:rPr>
              <a:t>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6982</a:t>
            </a:r>
          </a:p>
        </p:txBody>
      </p:sp>
      <p:sp>
        <p:nvSpPr>
          <p:cNvPr id="12" name="Прямоугольник 11"/>
          <p:cNvSpPr/>
          <p:nvPr/>
        </p:nvSpPr>
        <p:spPr>
          <a:xfrm>
            <a:off x="347323" y="5432869"/>
            <a:ext cx="11295321" cy="923330"/>
          </a:xfrm>
          <a:prstGeom prst="rect">
            <a:avLst/>
          </a:prstGeom>
        </p:spPr>
        <p:txBody>
          <a:bodyPr wrap="square">
            <a:spAutoFit/>
          </a:bodyPr>
          <a:lstStyle/>
          <a:p>
            <a:pPr algn="just"/>
            <a:r>
              <a:rPr lang="ru-RU" b="1" dirty="0" smtClean="0">
                <a:latin typeface="Book Antiqua" panose="02040602050305030304" pitchFamily="18" charset="0"/>
              </a:rPr>
              <a:t>Накануне 1931–1939</a:t>
            </a:r>
            <a:r>
              <a:rPr lang="ru-RU" b="1" dirty="0">
                <a:latin typeface="Book Antiqua" panose="02040602050305030304" pitchFamily="18" charset="0"/>
              </a:rPr>
              <a:t>. Как мир был ввергнут в войну : краткая история в документах, воспоминаниях и комментариях / </a:t>
            </a:r>
            <a:r>
              <a:rPr lang="ru-RU" b="1">
                <a:latin typeface="Book Antiqua" panose="02040602050305030304" pitchFamily="18" charset="0"/>
              </a:rPr>
              <a:t>сост</a:t>
            </a:r>
            <a:r>
              <a:rPr lang="ru-RU" b="1" smtClean="0">
                <a:latin typeface="Book Antiqua" panose="02040602050305030304" pitchFamily="18" charset="0"/>
              </a:rPr>
              <a:t>.: </a:t>
            </a:r>
            <a:r>
              <a:rPr lang="ru-RU" b="1" dirty="0">
                <a:latin typeface="Book Antiqua" panose="02040602050305030304" pitchFamily="18" charset="0"/>
              </a:rPr>
              <a:t>Н. Н. Яковлев [и др.]. – М. : Политиздат, 1991. – 272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5647</a:t>
            </a:r>
            <a:endParaRPr lang="ru-RU" b="1" i="1" dirty="0">
              <a:latin typeface="Book Antiqua" panose="02040602050305030304" pitchFamily="18" charset="0"/>
            </a:endParaRPr>
          </a:p>
        </p:txBody>
      </p:sp>
      <p:sp>
        <p:nvSpPr>
          <p:cNvPr id="9" name="Прямоугольник 8"/>
          <p:cNvSpPr/>
          <p:nvPr/>
        </p:nvSpPr>
        <p:spPr>
          <a:xfrm>
            <a:off x="347322" y="3327783"/>
            <a:ext cx="11295321" cy="923330"/>
          </a:xfrm>
          <a:prstGeom prst="rect">
            <a:avLst/>
          </a:prstGeom>
        </p:spPr>
        <p:txBody>
          <a:bodyPr wrap="square">
            <a:spAutoFit/>
          </a:bodyPr>
          <a:lstStyle/>
          <a:p>
            <a:pPr algn="just"/>
            <a:r>
              <a:rPr lang="ru-RU" b="1" dirty="0">
                <a:latin typeface="Book Antiqua" panose="02040602050305030304" pitchFamily="18" charset="0"/>
              </a:rPr>
              <a:t>Трубайчук А. Ф. Друга </a:t>
            </a:r>
            <a:r>
              <a:rPr lang="ru-RU" b="1" dirty="0" err="1">
                <a:latin typeface="Book Antiqua" panose="02040602050305030304" pitchFamily="18" charset="0"/>
              </a:rPr>
              <a:t>світова</a:t>
            </a:r>
            <a:r>
              <a:rPr lang="ru-RU" b="1" dirty="0">
                <a:latin typeface="Book Antiqua" panose="02040602050305030304" pitchFamily="18" charset="0"/>
              </a:rPr>
              <a:t> </a:t>
            </a:r>
            <a:r>
              <a:rPr lang="ru-RU" b="1" dirty="0" err="1">
                <a:latin typeface="Book Antiqua" panose="02040602050305030304" pitchFamily="18" charset="0"/>
              </a:rPr>
              <a:t>війна</a:t>
            </a:r>
            <a:r>
              <a:rPr lang="ru-RU" b="1" dirty="0">
                <a:latin typeface="Book Antiqua" panose="02040602050305030304" pitchFamily="18" charset="0"/>
              </a:rPr>
              <a:t> : коротка </a:t>
            </a:r>
            <a:r>
              <a:rPr lang="ru-RU" b="1" dirty="0" err="1" smtClean="0">
                <a:latin typeface="Book Antiqua" panose="02040602050305030304" pitchFamily="18" charset="0"/>
              </a:rPr>
              <a:t>істор</a:t>
            </a:r>
            <a:r>
              <a:rPr lang="uk-UA" b="1" dirty="0" err="1" smtClean="0">
                <a:latin typeface="Book Antiqua" panose="02040602050305030304" pitchFamily="18" charset="0"/>
              </a:rPr>
              <a:t>ія</a:t>
            </a:r>
            <a:r>
              <a:rPr lang="ru-RU" b="1" dirty="0" smtClean="0">
                <a:latin typeface="Book Antiqua" panose="02040602050305030304" pitchFamily="18" charset="0"/>
              </a:rPr>
              <a:t> / </a:t>
            </a:r>
            <a:r>
              <a:rPr lang="ru-RU" b="1" dirty="0">
                <a:latin typeface="Book Antiqua" panose="02040602050305030304" pitchFamily="18" charset="0"/>
              </a:rPr>
              <a:t>А. Ф. Трубайчук. – </a:t>
            </a:r>
            <a:r>
              <a:rPr lang="ru-RU" b="1" dirty="0" err="1">
                <a:latin typeface="Book Antiqua" panose="02040602050305030304" pitchFamily="18" charset="0"/>
              </a:rPr>
              <a:t>Київ</a:t>
            </a:r>
            <a:r>
              <a:rPr lang="ru-RU" b="1" dirty="0">
                <a:latin typeface="Book Antiqua" panose="02040602050305030304" pitchFamily="18" charset="0"/>
              </a:rPr>
              <a:t> : </a:t>
            </a:r>
            <a:r>
              <a:rPr lang="ru-RU" b="1" dirty="0" smtClean="0">
                <a:latin typeface="Book Antiqua" panose="02040602050305030304" pitchFamily="18" charset="0"/>
              </a:rPr>
              <a:t>Наук. </a:t>
            </a:r>
            <a:r>
              <a:rPr lang="ru-RU" b="1" dirty="0">
                <a:latin typeface="Book Antiqua" panose="02040602050305030304" pitchFamily="18" charset="0"/>
              </a:rPr>
              <a:t>думка, 1995. – 192 с.</a:t>
            </a:r>
          </a:p>
          <a:p>
            <a:pPr algn="just"/>
            <a:r>
              <a:rPr lang="ru-RU" b="1" i="1" dirty="0">
                <a:latin typeface="Book Antiqua" panose="02040602050305030304" pitchFamily="18" charset="0"/>
              </a:rPr>
              <a:t>Шифр: 60 5844</a:t>
            </a:r>
          </a:p>
        </p:txBody>
      </p:sp>
    </p:spTree>
    <p:extLst>
      <p:ext uri="{BB962C8B-B14F-4D97-AF65-F5344CB8AC3E}">
        <p14:creationId xmlns:p14="http://schemas.microsoft.com/office/powerpoint/2010/main" val="92186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57962" y="284838"/>
            <a:ext cx="11295321" cy="1477328"/>
          </a:xfrm>
          <a:prstGeom prst="rect">
            <a:avLst/>
          </a:prstGeom>
        </p:spPr>
        <p:txBody>
          <a:bodyPr wrap="square">
            <a:spAutoFit/>
          </a:bodyPr>
          <a:lstStyle/>
          <a:p>
            <a:pPr algn="just"/>
            <a:r>
              <a:rPr lang="uk-UA" b="1" dirty="0" smtClean="0">
                <a:latin typeface="Book Antiqua" panose="02040602050305030304" pitchFamily="18" charset="0"/>
              </a:rPr>
              <a:t>Гриневич В. А. Неприборкане різноголосся: Друга світова війна і суспільно-політичні настрої в Україні, 1939 – червень 1941 рр. = </a:t>
            </a:r>
            <a:r>
              <a:rPr lang="en-US" b="1" dirty="0" smtClean="0">
                <a:latin typeface="Book Antiqua" panose="02040602050305030304" pitchFamily="18" charset="0"/>
              </a:rPr>
              <a:t>Unbridled dissonance: The Second world war and socio-political identities in Ukraine</a:t>
            </a:r>
            <a:r>
              <a:rPr lang="uk-UA" b="1" dirty="0" smtClean="0">
                <a:latin typeface="Book Antiqua" panose="02040602050305030304" pitchFamily="18" charset="0"/>
              </a:rPr>
              <a:t>, 1939–1941 / В. А. Гриневич ; НАН України, Ін-т політ. і </a:t>
            </a:r>
            <a:r>
              <a:rPr lang="uk-UA" b="1" dirty="0" err="1" smtClean="0">
                <a:latin typeface="Book Antiqua" panose="02040602050305030304" pitchFamily="18" charset="0"/>
              </a:rPr>
              <a:t>етнонац</a:t>
            </a:r>
            <a:r>
              <a:rPr lang="uk-UA" b="1" dirty="0" smtClean="0">
                <a:latin typeface="Book Antiqua" panose="02040602050305030304" pitchFamily="18" charset="0"/>
              </a:rPr>
              <a:t>. </a:t>
            </a:r>
            <a:r>
              <a:rPr lang="uk-UA" b="1" dirty="0" err="1" smtClean="0">
                <a:latin typeface="Book Antiqua" panose="02040602050305030304" pitchFamily="18" charset="0"/>
              </a:rPr>
              <a:t>дослідж</a:t>
            </a:r>
            <a:r>
              <a:rPr lang="uk-UA" b="1" dirty="0" smtClean="0">
                <a:latin typeface="Book Antiqua" panose="02040602050305030304" pitchFamily="18" charset="0"/>
              </a:rPr>
              <a:t>. ім. І. Ф. Кураса [та ін.]. – Київ ; Дніпропетровськ : Ліра, 2012. – 507 с.</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63.3(4Ук) Г852</a:t>
            </a:r>
          </a:p>
        </p:txBody>
      </p:sp>
      <p:sp>
        <p:nvSpPr>
          <p:cNvPr id="5" name="Прямоугольник 4"/>
          <p:cNvSpPr/>
          <p:nvPr/>
        </p:nvSpPr>
        <p:spPr>
          <a:xfrm>
            <a:off x="357958" y="1885921"/>
            <a:ext cx="11295325" cy="923330"/>
          </a:xfrm>
          <a:prstGeom prst="rect">
            <a:avLst/>
          </a:prstGeom>
        </p:spPr>
        <p:txBody>
          <a:bodyPr wrap="square">
            <a:spAutoFit/>
          </a:bodyPr>
          <a:lstStyle/>
          <a:p>
            <a:pPr algn="just"/>
            <a:r>
              <a:rPr lang="uk-UA" b="1" dirty="0" err="1" smtClean="0">
                <a:latin typeface="Book Antiqua" panose="02040602050305030304" pitchFamily="18" charset="0"/>
              </a:rPr>
              <a:t>Вестлі</a:t>
            </a:r>
            <a:r>
              <a:rPr lang="uk-UA" b="1" dirty="0" smtClean="0">
                <a:latin typeface="Book Antiqua" panose="02040602050305030304" pitchFamily="18" charset="0"/>
              </a:rPr>
              <a:t> Б. Війна мого батька / Б. </a:t>
            </a:r>
            <a:r>
              <a:rPr lang="uk-UA" b="1" dirty="0" err="1" smtClean="0">
                <a:latin typeface="Book Antiqua" panose="02040602050305030304" pitchFamily="18" charset="0"/>
              </a:rPr>
              <a:t>Вестлі</a:t>
            </a:r>
            <a:r>
              <a:rPr lang="uk-UA" b="1" dirty="0" smtClean="0">
                <a:latin typeface="Book Antiqua" panose="02040602050305030304" pitchFamily="18" charset="0"/>
              </a:rPr>
              <a:t> ; </a:t>
            </a:r>
            <a:r>
              <a:rPr lang="uk-UA" b="1" dirty="0" err="1" smtClean="0">
                <a:latin typeface="Book Antiqua" panose="02040602050305030304" pitchFamily="18" charset="0"/>
              </a:rPr>
              <a:t>передм</a:t>
            </a:r>
            <a:r>
              <a:rPr lang="uk-UA" b="1" dirty="0" smtClean="0">
                <a:latin typeface="Book Antiqua" panose="02040602050305030304" pitchFamily="18" charset="0"/>
              </a:rPr>
              <a:t>. М. </a:t>
            </a:r>
            <a:r>
              <a:rPr lang="uk-UA" b="1" dirty="0" err="1" smtClean="0">
                <a:latin typeface="Book Antiqua" panose="02040602050305030304" pitchFamily="18" charset="0"/>
              </a:rPr>
              <a:t>Котт</a:t>
            </a:r>
            <a:r>
              <a:rPr lang="uk-UA" b="1" dirty="0" smtClean="0">
                <a:latin typeface="Book Antiqua" panose="02040602050305030304" pitchFamily="18" charset="0"/>
              </a:rPr>
              <a:t> ; пер. з </a:t>
            </a:r>
            <a:r>
              <a:rPr lang="uk-UA" b="1" dirty="0" err="1" smtClean="0">
                <a:latin typeface="Book Antiqua" panose="02040602050305030304" pitchFamily="18" charset="0"/>
              </a:rPr>
              <a:t>норв</a:t>
            </a:r>
            <a:r>
              <a:rPr lang="uk-UA" b="1" dirty="0" smtClean="0">
                <a:latin typeface="Book Antiqua" panose="02040602050305030304" pitchFamily="18" charset="0"/>
              </a:rPr>
              <a:t>.: Д. </a:t>
            </a:r>
            <a:r>
              <a:rPr lang="uk-UA" b="1" dirty="0" err="1" smtClean="0">
                <a:latin typeface="Book Antiqua" panose="02040602050305030304" pitchFamily="18" charset="0"/>
              </a:rPr>
              <a:t>Нікандров</a:t>
            </a:r>
            <a:r>
              <a:rPr lang="uk-UA" b="1" dirty="0" smtClean="0">
                <a:latin typeface="Book Antiqua" panose="02040602050305030304" pitchFamily="18" charset="0"/>
              </a:rPr>
              <a:t>, М. Т. </a:t>
            </a:r>
            <a:r>
              <a:rPr lang="uk-UA" b="1" dirty="0" err="1" smtClean="0">
                <a:latin typeface="Book Antiqua" panose="02040602050305030304" pitchFamily="18" charset="0"/>
              </a:rPr>
              <a:t>Щирба</a:t>
            </a:r>
            <a:r>
              <a:rPr lang="uk-UA" b="1" dirty="0" smtClean="0">
                <a:latin typeface="Book Antiqua" panose="02040602050305030304" pitchFamily="18" charset="0"/>
              </a:rPr>
              <a:t> ; наук. ред. пер. М. І. </a:t>
            </a:r>
            <a:r>
              <a:rPr lang="uk-UA" b="1" dirty="0" err="1" smtClean="0">
                <a:latin typeface="Book Antiqua" panose="02040602050305030304" pitchFamily="18" charset="0"/>
              </a:rPr>
              <a:t>Тяглий</a:t>
            </a:r>
            <a:r>
              <a:rPr lang="uk-UA" b="1" dirty="0" smtClean="0">
                <a:latin typeface="Book Antiqua" panose="02040602050305030304" pitchFamily="18" charset="0"/>
              </a:rPr>
              <a:t>. – Київ : </a:t>
            </a:r>
            <a:r>
              <a:rPr lang="uk-UA" b="1" dirty="0" err="1" smtClean="0">
                <a:latin typeface="Book Antiqua" panose="02040602050305030304" pitchFamily="18" charset="0"/>
              </a:rPr>
              <a:t>Укр</a:t>
            </a:r>
            <a:r>
              <a:rPr lang="uk-UA" b="1" dirty="0" smtClean="0">
                <a:latin typeface="Book Antiqua" panose="02040602050305030304" pitchFamily="18" charset="0"/>
              </a:rPr>
              <a:t>. центр вивчення історії Голокосту, 2014. – 259 с.</a:t>
            </a:r>
          </a:p>
          <a:p>
            <a:pPr algn="just"/>
            <a:r>
              <a:rPr lang="ru-RU" b="1" i="1" dirty="0" smtClean="0">
                <a:latin typeface="Book Antiqua" panose="02040602050305030304" pitchFamily="18" charset="0"/>
              </a:rPr>
              <a:t>Шифр: 71 5810</a:t>
            </a:r>
            <a:endParaRPr lang="ru-RU" b="1" i="1" dirty="0">
              <a:latin typeface="Book Antiqua" panose="02040602050305030304" pitchFamily="18" charset="0"/>
            </a:endParaRPr>
          </a:p>
        </p:txBody>
      </p:sp>
      <p:sp>
        <p:nvSpPr>
          <p:cNvPr id="6" name="Прямоугольник 5"/>
          <p:cNvSpPr/>
          <p:nvPr/>
        </p:nvSpPr>
        <p:spPr>
          <a:xfrm>
            <a:off x="357960" y="3178325"/>
            <a:ext cx="11295323" cy="923330"/>
          </a:xfrm>
          <a:prstGeom prst="rect">
            <a:avLst/>
          </a:prstGeom>
        </p:spPr>
        <p:txBody>
          <a:bodyPr wrap="square">
            <a:spAutoFit/>
          </a:bodyPr>
          <a:lstStyle/>
          <a:p>
            <a:pPr algn="just"/>
            <a:r>
              <a:rPr lang="uk-UA" b="1" dirty="0" err="1" smtClean="0">
                <a:latin typeface="Book Antiqua" panose="02040602050305030304" pitchFamily="18" charset="0"/>
              </a:rPr>
              <a:t>Нікітенко</a:t>
            </a:r>
            <a:r>
              <a:rPr lang="uk-UA" b="1" dirty="0" smtClean="0">
                <a:latin typeface="Book Antiqua" panose="02040602050305030304" pitchFamily="18" charset="0"/>
              </a:rPr>
              <a:t> К. В. 1941: злочин і покарання. Причини поразок Червоної армії : </a:t>
            </a:r>
            <a:r>
              <a:rPr lang="uk-UA" b="1" dirty="0" err="1" smtClean="0">
                <a:latin typeface="Book Antiqua" panose="02040602050305030304" pitchFamily="18" charset="0"/>
              </a:rPr>
              <a:t>іст</a:t>
            </a:r>
            <a:r>
              <a:rPr lang="uk-UA" b="1" dirty="0" smtClean="0">
                <a:latin typeface="Book Antiqua" panose="02040602050305030304" pitchFamily="18" charset="0"/>
              </a:rPr>
              <a:t>. розслідування / К. В. </a:t>
            </a:r>
            <a:r>
              <a:rPr lang="uk-UA" b="1" dirty="0" err="1" smtClean="0">
                <a:latin typeface="Book Antiqua" panose="02040602050305030304" pitchFamily="18" charset="0"/>
              </a:rPr>
              <a:t>Нікітенко</a:t>
            </a:r>
            <a:r>
              <a:rPr lang="uk-UA" b="1" dirty="0" smtClean="0">
                <a:latin typeface="Book Antiqua" panose="02040602050305030304" pitchFamily="18" charset="0"/>
              </a:rPr>
              <a:t>. – Львів : Тріада плюс, 2014. – 249 с.</a:t>
            </a:r>
          </a:p>
          <a:p>
            <a:pPr algn="just"/>
            <a:r>
              <a:rPr lang="uk-UA" b="1" i="1" dirty="0" smtClean="0">
                <a:latin typeface="Book Antiqua" panose="02040602050305030304" pitchFamily="18" charset="0"/>
              </a:rPr>
              <a:t>Шифр: 79-а 9043</a:t>
            </a:r>
            <a:endParaRPr lang="uk-UA" b="1" i="1" dirty="0">
              <a:latin typeface="Book Antiqua" panose="02040602050305030304" pitchFamily="18" charset="0"/>
            </a:endParaRPr>
          </a:p>
        </p:txBody>
      </p:sp>
      <p:sp>
        <p:nvSpPr>
          <p:cNvPr id="8" name="Прямоугольник 7"/>
          <p:cNvSpPr/>
          <p:nvPr/>
        </p:nvSpPr>
        <p:spPr>
          <a:xfrm>
            <a:off x="357957" y="4288389"/>
            <a:ext cx="11295325" cy="1200329"/>
          </a:xfrm>
          <a:prstGeom prst="rect">
            <a:avLst/>
          </a:prstGeom>
        </p:spPr>
        <p:txBody>
          <a:bodyPr wrap="square">
            <a:spAutoFit/>
          </a:bodyPr>
          <a:lstStyle/>
          <a:p>
            <a:pPr algn="just"/>
            <a:r>
              <a:rPr lang="uk-UA" b="1" dirty="0" smtClean="0">
                <a:latin typeface="Book Antiqua" panose="02040602050305030304" pitchFamily="18" charset="0"/>
              </a:rPr>
              <a:t>Перехрест О. Г. Українське село в 1941–1945 рр.: економічне та соціальне становище : на пошану мільйонів українських селян, які винесли тягар Великої Вітчизняної війни / О. Г. Перехрест ; НАН України, Ін-т історії України. – Черкаси : Черкас. </a:t>
            </a:r>
            <a:r>
              <a:rPr lang="uk-UA" b="1" dirty="0" err="1" smtClean="0">
                <a:latin typeface="Book Antiqua" panose="02040602050305030304" pitchFamily="18" charset="0"/>
              </a:rPr>
              <a:t>нац</a:t>
            </a:r>
            <a:r>
              <a:rPr lang="uk-UA" b="1" dirty="0" smtClean="0">
                <a:latin typeface="Book Antiqua" panose="02040602050305030304" pitchFamily="18" charset="0"/>
              </a:rPr>
              <a:t>. ун-т ім. Б. Хмельницького, 2011. – 666 с.</a:t>
            </a:r>
          </a:p>
          <a:p>
            <a:pPr algn="just"/>
            <a:r>
              <a:rPr lang="uk-UA" b="1" i="1" dirty="0" smtClean="0">
                <a:latin typeface="Book Antiqua" panose="02040602050305030304" pitchFamily="18" charset="0"/>
              </a:rPr>
              <a:t>Шифр: 79-а 8245</a:t>
            </a:r>
            <a:endParaRPr lang="uk-UA" b="1" i="1" dirty="0">
              <a:latin typeface="Book Antiqua" panose="02040602050305030304" pitchFamily="18" charset="0"/>
            </a:endParaRPr>
          </a:p>
        </p:txBody>
      </p:sp>
      <p:sp>
        <p:nvSpPr>
          <p:cNvPr id="11" name="Прямоугольник 10"/>
          <p:cNvSpPr/>
          <p:nvPr/>
        </p:nvSpPr>
        <p:spPr>
          <a:xfrm>
            <a:off x="357957" y="5583049"/>
            <a:ext cx="11295326" cy="923330"/>
          </a:xfrm>
          <a:prstGeom prst="rect">
            <a:avLst/>
          </a:prstGeom>
        </p:spPr>
        <p:txBody>
          <a:bodyPr wrap="square">
            <a:spAutoFit/>
          </a:bodyPr>
          <a:lstStyle/>
          <a:p>
            <a:pPr algn="just"/>
            <a:r>
              <a:rPr lang="uk-UA" b="1" dirty="0" err="1" smtClean="0">
                <a:latin typeface="Book Antiqua" panose="02040602050305030304" pitchFamily="18" charset="0"/>
              </a:rPr>
              <a:t>Михайлуца</a:t>
            </a:r>
            <a:r>
              <a:rPr lang="uk-UA" b="1" dirty="0" smtClean="0">
                <a:latin typeface="Book Antiqua" panose="02040602050305030304" pitchFamily="18" charset="0"/>
              </a:rPr>
              <a:t> М. I. Релігійна політика румунської окупаційної влади в Південній Бессарабії i </a:t>
            </a:r>
            <a:r>
              <a:rPr lang="uk-UA" b="1" dirty="0" err="1" smtClean="0">
                <a:latin typeface="Book Antiqua" panose="02040602050305030304" pitchFamily="18" charset="0"/>
              </a:rPr>
              <a:t>Транснiстрiї</a:t>
            </a:r>
            <a:r>
              <a:rPr lang="uk-UA" b="1" dirty="0" smtClean="0">
                <a:latin typeface="Book Antiqua" panose="02040602050305030304" pitchFamily="18" charset="0"/>
              </a:rPr>
              <a:t> : кінець 1930-х – 1944 рр.) / М. I. </a:t>
            </a:r>
            <a:r>
              <a:rPr lang="uk-UA" b="1" dirty="0" err="1" smtClean="0">
                <a:latin typeface="Book Antiqua" panose="02040602050305030304" pitchFamily="18" charset="0"/>
              </a:rPr>
              <a:t>Михайлуца</a:t>
            </a:r>
            <a:r>
              <a:rPr lang="uk-UA" b="1" dirty="0" smtClean="0">
                <a:latin typeface="Book Antiqua" panose="02040602050305030304" pitchFamily="18" charset="0"/>
              </a:rPr>
              <a:t>. – Одеса : </a:t>
            </a:r>
            <a:r>
              <a:rPr lang="uk-UA" b="1" dirty="0" err="1" smtClean="0">
                <a:latin typeface="Book Antiqua" panose="02040602050305030304" pitchFamily="18" charset="0"/>
              </a:rPr>
              <a:t>Optimum</a:t>
            </a:r>
            <a:r>
              <a:rPr lang="uk-UA" b="1" dirty="0" smtClean="0">
                <a:latin typeface="Book Antiqua" panose="02040602050305030304" pitchFamily="18" charset="0"/>
              </a:rPr>
              <a:t>, 2006. – 235 с.</a:t>
            </a:r>
          </a:p>
          <a:p>
            <a:pPr algn="just"/>
            <a:r>
              <a:rPr lang="uk-UA" b="1" i="1" dirty="0" smtClean="0">
                <a:latin typeface="Book Antiqua" panose="02040602050305030304" pitchFamily="18" charset="0"/>
              </a:rPr>
              <a:t>Шифр: 79-а 7232</a:t>
            </a:r>
            <a:endParaRPr lang="uk-UA" b="1" i="1" dirty="0">
              <a:latin typeface="Book Antiqua" panose="02040602050305030304" pitchFamily="18" charset="0"/>
            </a:endParaRPr>
          </a:p>
        </p:txBody>
      </p:sp>
    </p:spTree>
    <p:extLst>
      <p:ext uri="{BB962C8B-B14F-4D97-AF65-F5344CB8AC3E}">
        <p14:creationId xmlns:p14="http://schemas.microsoft.com/office/powerpoint/2010/main" val="230973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398875" y="317067"/>
            <a:ext cx="8360734" cy="3016210"/>
          </a:xfrm>
          <a:prstGeom prst="rect">
            <a:avLst/>
          </a:prstGeom>
        </p:spPr>
        <p:txBody>
          <a:bodyPr wrap="square">
            <a:spAutoFit/>
          </a:bodyPr>
          <a:lstStyle/>
          <a:p>
            <a:pPr algn="just"/>
            <a:r>
              <a:rPr lang="uk-UA" b="1" dirty="0" smtClean="0">
                <a:latin typeface="Book Antiqua" panose="02040602050305030304" pitchFamily="18" charset="0"/>
              </a:rPr>
              <a:t>Велика Вітчизняна війна 1941–1945 років : сучасні проблеми історичної освіти і науки : матеріали </a:t>
            </a:r>
            <a:r>
              <a:rPr lang="uk-UA" b="1" dirty="0" err="1" smtClean="0">
                <a:latin typeface="Book Antiqua" panose="02040602050305030304" pitchFamily="18" charset="0"/>
              </a:rPr>
              <a:t>Міжнар</a:t>
            </a:r>
            <a:r>
              <a:rPr lang="uk-UA" b="1" dirty="0" smtClean="0">
                <a:latin typeface="Book Antiqua" panose="02040602050305030304" pitchFamily="18" charset="0"/>
              </a:rPr>
              <a:t>. наук.-</a:t>
            </a:r>
            <a:r>
              <a:rPr lang="uk-UA" b="1" dirty="0" err="1" smtClean="0">
                <a:latin typeface="Book Antiqua" panose="02040602050305030304" pitchFamily="18" charset="0"/>
              </a:rPr>
              <a:t>практ</a:t>
            </a:r>
            <a:r>
              <a:rPr lang="uk-UA" b="1" dirty="0" smtClean="0">
                <a:latin typeface="Book Antiqua" panose="02040602050305030304" pitchFamily="18" charset="0"/>
              </a:rPr>
              <a:t>. </a:t>
            </a:r>
            <a:r>
              <a:rPr lang="uk-UA" b="1" dirty="0" err="1" smtClean="0">
                <a:latin typeface="Book Antiqua" panose="02040602050305030304" pitchFamily="18" charset="0"/>
              </a:rPr>
              <a:t>конф</a:t>
            </a:r>
            <a:r>
              <a:rPr lang="uk-UA" b="1" dirty="0" smtClean="0">
                <a:latin typeface="Book Antiqua" panose="02040602050305030304" pitchFamily="18" charset="0"/>
              </a:rPr>
              <a:t>. (</a:t>
            </a:r>
            <a:r>
              <a:rPr lang="uk-UA" b="1" dirty="0" err="1" smtClean="0">
                <a:latin typeface="Book Antiqua" panose="02040602050305030304" pitchFamily="18" charset="0"/>
              </a:rPr>
              <a:t>Дніпропетр</a:t>
            </a:r>
            <a:r>
              <a:rPr lang="uk-UA" b="1" dirty="0" smtClean="0">
                <a:latin typeface="Book Antiqua" panose="02040602050305030304" pitchFamily="18" charset="0"/>
              </a:rPr>
              <a:t>. </a:t>
            </a:r>
            <a:r>
              <a:rPr lang="uk-UA" b="1" dirty="0" err="1" smtClean="0">
                <a:latin typeface="Book Antiqua" panose="02040602050305030304" pitchFamily="18" charset="0"/>
              </a:rPr>
              <a:t>нац</a:t>
            </a:r>
            <a:r>
              <a:rPr lang="uk-UA" b="1" dirty="0" smtClean="0">
                <a:latin typeface="Book Antiqua" panose="02040602050305030304" pitchFamily="18" charset="0"/>
              </a:rPr>
              <a:t>. ун-т, 12– 13 трав. 2005 р.) / С. І. </a:t>
            </a:r>
            <a:r>
              <a:rPr lang="uk-UA" b="1" dirty="0" err="1" smtClean="0">
                <a:latin typeface="Book Antiqua" panose="02040602050305030304" pitchFamily="18" charset="0"/>
              </a:rPr>
              <a:t>Світленко</a:t>
            </a:r>
            <a:r>
              <a:rPr lang="uk-UA" b="1" dirty="0" smtClean="0">
                <a:latin typeface="Book Antiqua" panose="02040602050305030304" pitchFamily="18" charset="0"/>
              </a:rPr>
              <a:t>, Р. І. Вєтров, А. І. Голуб [та ін.]. – Дніпропетровськ : Пороги, 2005. – 340 с.</a:t>
            </a:r>
          </a:p>
          <a:p>
            <a:pPr algn="just"/>
            <a:r>
              <a:rPr lang="uk-UA" b="1" i="1" dirty="0" smtClean="0">
                <a:latin typeface="Book Antiqua" panose="02040602050305030304" pitchFamily="18" charset="0"/>
              </a:rPr>
              <a:t>Шифр: 79-а 7313</a:t>
            </a:r>
          </a:p>
          <a:p>
            <a:endParaRPr lang="ru-RU" dirty="0"/>
          </a:p>
          <a:p>
            <a:pPr algn="just"/>
            <a:r>
              <a:rPr lang="uk-UA" sz="1600" b="1" i="1" dirty="0" smtClean="0">
                <a:latin typeface="Book Antiqua" panose="02040602050305030304" pitchFamily="18" charset="0"/>
              </a:rPr>
              <a:t>Збірник матеріалів Міжнародної науково-практичної конференції присвячений 60-річчю Великої Вітчизняної війни 1941-1945 рр. У збірнику зосереджена увага на теоретико-методологічному та історіографічному осмисленні історії України періоду 1941-1945 рр., її регіональному вимірі, значенні досвіду та уроків війни в контексті викладання та виховання. </a:t>
            </a:r>
            <a:endParaRPr lang="uk-UA" sz="1600" b="1" i="1" dirty="0">
              <a:latin typeface="Book Antiqua" panose="02040602050305030304" pitchFamily="18" charset="0"/>
            </a:endParaRPr>
          </a:p>
        </p:txBody>
      </p:sp>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0453" y="180204"/>
            <a:ext cx="1988952" cy="2952672"/>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146309" y="3575427"/>
            <a:ext cx="9507942" cy="2923877"/>
          </a:xfrm>
          <a:prstGeom prst="rect">
            <a:avLst/>
          </a:prstGeom>
        </p:spPr>
        <p:txBody>
          <a:bodyPr wrap="square">
            <a:spAutoFit/>
          </a:bodyPr>
          <a:lstStyle/>
          <a:p>
            <a:pPr algn="just"/>
            <a:r>
              <a:rPr lang="ru-RU" b="1" dirty="0" err="1">
                <a:latin typeface="Book Antiqua" panose="02040602050305030304" pitchFamily="18" charset="0"/>
              </a:rPr>
              <a:t>Якупов</a:t>
            </a:r>
            <a:r>
              <a:rPr lang="ru-RU" b="1" dirty="0">
                <a:latin typeface="Book Antiqua" panose="02040602050305030304" pitchFamily="18" charset="0"/>
              </a:rPr>
              <a:t> Н. М. Великая Отечественная. Крах нацизма : к </a:t>
            </a:r>
            <a:r>
              <a:rPr lang="ru-RU" b="1" dirty="0" smtClean="0">
                <a:latin typeface="Book Antiqua" panose="02040602050305030304" pitchFamily="18" charset="0"/>
              </a:rPr>
              <a:t>60-летию </a:t>
            </a:r>
            <a:r>
              <a:rPr lang="ru-RU" b="1" dirty="0">
                <a:latin typeface="Book Antiqua" panose="02040602050305030304" pitchFamily="18" charset="0"/>
              </a:rPr>
              <a:t>победы антифашистских сил над нацизмом / </a:t>
            </a:r>
            <a:r>
              <a:rPr lang="ru-RU" b="1" dirty="0" smtClean="0">
                <a:latin typeface="Book Antiqua" panose="02040602050305030304" pitchFamily="18" charset="0"/>
              </a:rPr>
              <a:t>Н. М. </a:t>
            </a:r>
            <a:r>
              <a:rPr lang="ru-RU" b="1" dirty="0" err="1">
                <a:latin typeface="Book Antiqua" panose="02040602050305030304" pitchFamily="18" charset="0"/>
              </a:rPr>
              <a:t>Якупов</a:t>
            </a:r>
            <a:r>
              <a:rPr lang="ru-RU" b="1" dirty="0">
                <a:latin typeface="Book Antiqua" panose="02040602050305030304" pitchFamily="18" charset="0"/>
              </a:rPr>
              <a:t>. – Одесса : </a:t>
            </a:r>
            <a:r>
              <a:rPr lang="ru-RU" b="1" dirty="0" err="1">
                <a:latin typeface="Book Antiqua" panose="02040602050305030304" pitchFamily="18" charset="0"/>
              </a:rPr>
              <a:t>Екологія</a:t>
            </a:r>
            <a:r>
              <a:rPr lang="ru-RU" b="1" dirty="0">
                <a:latin typeface="Book Antiqua" panose="02040602050305030304" pitchFamily="18" charset="0"/>
              </a:rPr>
              <a:t>, 2005. – 412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78 25615</a:t>
            </a:r>
          </a:p>
          <a:p>
            <a:endParaRPr lang="ru-RU" dirty="0"/>
          </a:p>
          <a:p>
            <a:pPr algn="just"/>
            <a:r>
              <a:rPr lang="uk-UA" sz="1600" b="1" i="1" dirty="0" smtClean="0">
                <a:latin typeface="Book Antiqua" panose="02040602050305030304" pitchFamily="18" charset="0"/>
              </a:rPr>
              <a:t>Ця книга представляє історичні нариси про маловідомі сторінки історії минулої війни. Висвітлюються репресії проти комскладу Червоної Армії напередодні Великої Вітчизняної війни, катастрофічні поразки радянських військ, масштаби і трагедія військовополонених. Показана велич подвигу нашого народу і роль держав антигітлерівської коаліції в боротьбі проти фашистської Німеччини, розкрито торжество інтернаціоналізму і крах нацизму. Книга розрахована на широке коло читачів, вона буде корисним посібником для учнів, студентів, які вивчають історію Великої Вітчизняної війни. </a:t>
            </a:r>
            <a:endParaRPr lang="uk-UA" sz="1600" b="1" i="1" dirty="0">
              <a:latin typeface="Book Antiqua" panose="02040602050305030304" pitchFamily="18" charset="0"/>
            </a:endParaRP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9579" y="3293664"/>
            <a:ext cx="2216225" cy="3068619"/>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8240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297712" y="153125"/>
            <a:ext cx="11515060" cy="923330"/>
          </a:xfrm>
          <a:prstGeom prst="rect">
            <a:avLst/>
          </a:prstGeom>
        </p:spPr>
        <p:txBody>
          <a:bodyPr wrap="square">
            <a:spAutoFit/>
          </a:bodyPr>
          <a:lstStyle/>
          <a:p>
            <a:pPr algn="just"/>
            <a:r>
              <a:rPr lang="uk-UA" b="1" dirty="0" smtClean="0">
                <a:latin typeface="Book Antiqua" panose="02040602050305030304" pitchFamily="18" charset="0"/>
              </a:rPr>
              <a:t>Бабин Яр = </a:t>
            </a:r>
            <a:r>
              <a:rPr lang="uk-UA" b="1" dirty="0" err="1" smtClean="0">
                <a:latin typeface="Book Antiqua" panose="02040602050305030304" pitchFamily="18" charset="0"/>
              </a:rPr>
              <a:t>Babyn</a:t>
            </a:r>
            <a:r>
              <a:rPr lang="uk-UA" b="1" dirty="0" smtClean="0">
                <a:latin typeface="Book Antiqua" panose="02040602050305030304" pitchFamily="18" charset="0"/>
              </a:rPr>
              <a:t> </a:t>
            </a:r>
            <a:r>
              <a:rPr lang="uk-UA" b="1" dirty="0" err="1" smtClean="0">
                <a:latin typeface="Book Antiqua" panose="02040602050305030304" pitchFamily="18" charset="0"/>
              </a:rPr>
              <a:t>Yar</a:t>
            </a:r>
            <a:r>
              <a:rPr lang="uk-UA" b="1" dirty="0" smtClean="0">
                <a:latin typeface="Book Antiqua" panose="02040602050305030304" pitchFamily="18" charset="0"/>
              </a:rPr>
              <a:t> : історія і пам'ять / К. </a:t>
            </a:r>
            <a:r>
              <a:rPr lang="uk-UA" b="1" dirty="0" err="1" smtClean="0">
                <a:latin typeface="Book Antiqua" panose="02040602050305030304" pitchFamily="18" charset="0"/>
              </a:rPr>
              <a:t>Беркгоф</a:t>
            </a:r>
            <a:r>
              <a:rPr lang="uk-UA" b="1" dirty="0" smtClean="0">
                <a:latin typeface="Book Antiqua" panose="02040602050305030304" pitchFamily="18" charset="0"/>
              </a:rPr>
              <a:t> [та ін.] ; за ред.: В. А. Гриневич, П. Р. </a:t>
            </a:r>
            <a:r>
              <a:rPr lang="uk-UA" b="1" dirty="0" err="1" smtClean="0">
                <a:latin typeface="Book Antiqua" panose="02040602050305030304" pitchFamily="18" charset="0"/>
              </a:rPr>
              <a:t>Магочій</a:t>
            </a:r>
            <a:r>
              <a:rPr lang="uk-UA" b="1" dirty="0" smtClean="0">
                <a:latin typeface="Book Antiqua" panose="02040602050305030304" pitchFamily="18" charset="0"/>
              </a:rPr>
              <a:t> ; НАН України, Ін-т політ. і </a:t>
            </a:r>
            <a:r>
              <a:rPr lang="uk-UA" b="1" dirty="0" err="1" smtClean="0">
                <a:latin typeface="Book Antiqua" panose="02040602050305030304" pitchFamily="18" charset="0"/>
              </a:rPr>
              <a:t>етнонац</a:t>
            </a:r>
            <a:r>
              <a:rPr lang="uk-UA" b="1" dirty="0" smtClean="0">
                <a:latin typeface="Book Antiqua" panose="02040602050305030304" pitchFamily="18" charset="0"/>
              </a:rPr>
              <a:t>. </a:t>
            </a:r>
            <a:r>
              <a:rPr lang="uk-UA" b="1" dirty="0" err="1" smtClean="0">
                <a:latin typeface="Book Antiqua" panose="02040602050305030304" pitchFamily="18" charset="0"/>
              </a:rPr>
              <a:t>дослідж</a:t>
            </a:r>
            <a:r>
              <a:rPr lang="uk-UA" b="1" dirty="0" smtClean="0">
                <a:latin typeface="Book Antiqua" panose="02040602050305030304" pitchFamily="18" charset="0"/>
              </a:rPr>
              <a:t>. ім. І. Ф. Кураса. – Київ : Дух і літера, 2016. – 351 c.</a:t>
            </a:r>
          </a:p>
          <a:p>
            <a:pPr algn="just"/>
            <a:r>
              <a:rPr lang="uk-UA" b="1" i="1" dirty="0" smtClean="0">
                <a:latin typeface="Book Antiqua" panose="02040602050305030304" pitchFamily="18" charset="0"/>
              </a:rPr>
              <a:t>Шифр: 79-а 8959</a:t>
            </a:r>
            <a:endParaRPr lang="uk-UA" b="1" i="1" dirty="0">
              <a:latin typeface="Book Antiqua" panose="02040602050305030304" pitchFamily="18" charset="0"/>
            </a:endParaRPr>
          </a:p>
        </p:txBody>
      </p:sp>
      <p:sp>
        <p:nvSpPr>
          <p:cNvPr id="5" name="Прямоугольник 4"/>
          <p:cNvSpPr/>
          <p:nvPr/>
        </p:nvSpPr>
        <p:spPr>
          <a:xfrm>
            <a:off x="276442" y="1219528"/>
            <a:ext cx="11557591" cy="1477328"/>
          </a:xfrm>
          <a:prstGeom prst="rect">
            <a:avLst/>
          </a:prstGeom>
        </p:spPr>
        <p:txBody>
          <a:bodyPr wrap="square">
            <a:spAutoFit/>
          </a:bodyPr>
          <a:lstStyle/>
          <a:p>
            <a:pPr algn="just"/>
            <a:r>
              <a:rPr lang="uk-UA" b="1" dirty="0" smtClean="0">
                <a:latin typeface="Book Antiqua" panose="02040602050305030304" pitchFamily="18" charset="0"/>
              </a:rPr>
              <a:t>Бабин Яр : масове убивство і пам'ять про нього : матеріали </a:t>
            </a:r>
            <a:r>
              <a:rPr lang="uk-UA" b="1" dirty="0" err="1" smtClean="0">
                <a:latin typeface="Book Antiqua" panose="02040602050305030304" pitchFamily="18" charset="0"/>
              </a:rPr>
              <a:t>Міжнар</a:t>
            </a:r>
            <a:r>
              <a:rPr lang="uk-UA" b="1" dirty="0" smtClean="0">
                <a:latin typeface="Book Antiqua" panose="02040602050305030304" pitchFamily="18" charset="0"/>
              </a:rPr>
              <a:t>. наук. </a:t>
            </a:r>
            <a:r>
              <a:rPr lang="uk-UA" b="1" dirty="0" err="1" smtClean="0">
                <a:latin typeface="Book Antiqua" panose="02040602050305030304" pitchFamily="18" charset="0"/>
              </a:rPr>
              <a:t>конф</a:t>
            </a:r>
            <a:r>
              <a:rPr lang="uk-UA" b="1" dirty="0" smtClean="0">
                <a:latin typeface="Book Antiqua" panose="02040602050305030304" pitchFamily="18" charset="0"/>
              </a:rPr>
              <a:t>. (Київ, 24–25 </a:t>
            </a:r>
            <a:r>
              <a:rPr lang="uk-UA" b="1" dirty="0" err="1" smtClean="0">
                <a:latin typeface="Book Antiqua" panose="02040602050305030304" pitchFamily="18" charset="0"/>
              </a:rPr>
              <a:t>жовт</a:t>
            </a:r>
            <a:r>
              <a:rPr lang="uk-UA" b="1" dirty="0" smtClean="0">
                <a:latin typeface="Book Antiqua" panose="02040602050305030304" pitchFamily="18" charset="0"/>
              </a:rPr>
              <a:t>. 2011 р.) / </a:t>
            </a:r>
            <a:r>
              <a:rPr lang="uk-UA" b="1" dirty="0" err="1" smtClean="0">
                <a:latin typeface="Book Antiqua" panose="02040602050305030304" pitchFamily="18" charset="0"/>
              </a:rPr>
              <a:t>Укр</a:t>
            </a:r>
            <a:r>
              <a:rPr lang="uk-UA" b="1" dirty="0" smtClean="0">
                <a:latin typeface="Book Antiqua" panose="02040602050305030304" pitchFamily="18" charset="0"/>
              </a:rPr>
              <a:t>. центр вивчення історії Голокосту, Громадський ком. для вшанування пам'яті жертв Бабиного Яру ; наук. ред. В. Р. </a:t>
            </a:r>
            <a:r>
              <a:rPr lang="uk-UA" b="1" dirty="0" err="1" smtClean="0">
                <a:latin typeface="Book Antiqua" panose="02040602050305030304" pitchFamily="18" charset="0"/>
              </a:rPr>
              <a:t>Нахманович</a:t>
            </a:r>
            <a:r>
              <a:rPr lang="uk-UA" b="1" dirty="0" smtClean="0">
                <a:latin typeface="Book Antiqua" panose="02040602050305030304" pitchFamily="18" charset="0"/>
              </a:rPr>
              <a:t> ; </a:t>
            </a:r>
            <a:r>
              <a:rPr lang="uk-UA" b="1" dirty="0" err="1" smtClean="0">
                <a:latin typeface="Book Antiqua" panose="02040602050305030304" pitchFamily="18" charset="0"/>
              </a:rPr>
              <a:t>авт</a:t>
            </a:r>
            <a:r>
              <a:rPr lang="uk-UA" b="1" dirty="0" smtClean="0">
                <a:latin typeface="Book Antiqua" panose="02040602050305030304" pitchFamily="18" charset="0"/>
              </a:rPr>
              <a:t>. </a:t>
            </a:r>
            <a:r>
              <a:rPr lang="uk-UA" b="1" dirty="0" err="1" smtClean="0">
                <a:latin typeface="Book Antiqua" panose="02040602050305030304" pitchFamily="18" charset="0"/>
              </a:rPr>
              <a:t>передм</a:t>
            </a:r>
            <a:r>
              <a:rPr lang="uk-UA" b="1" dirty="0" smtClean="0">
                <a:latin typeface="Book Antiqua" panose="02040602050305030304" pitchFamily="18" charset="0"/>
              </a:rPr>
              <a:t>. А. Ю. </a:t>
            </a:r>
            <a:r>
              <a:rPr lang="uk-UA" b="1" dirty="0" err="1" smtClean="0">
                <a:latin typeface="Book Antiqua" panose="02040602050305030304" pitchFamily="18" charset="0"/>
              </a:rPr>
              <a:t>Подольський</a:t>
            </a:r>
            <a:r>
              <a:rPr lang="uk-UA" b="1" dirty="0" smtClean="0">
                <a:latin typeface="Book Antiqua" panose="02040602050305030304" pitchFamily="18" charset="0"/>
              </a:rPr>
              <a:t> ; відп. ред. М. І. </a:t>
            </a:r>
            <a:r>
              <a:rPr lang="uk-UA" b="1" dirty="0" err="1" smtClean="0">
                <a:latin typeface="Book Antiqua" panose="02040602050305030304" pitchFamily="18" charset="0"/>
              </a:rPr>
              <a:t>Тяглий</a:t>
            </a:r>
            <a:r>
              <a:rPr lang="uk-UA" b="1" dirty="0" smtClean="0">
                <a:latin typeface="Book Antiqua" panose="02040602050305030304" pitchFamily="18" charset="0"/>
              </a:rPr>
              <a:t>. – 2-ге вид., </a:t>
            </a:r>
            <a:r>
              <a:rPr lang="uk-UA" b="1" dirty="0" err="1" smtClean="0">
                <a:latin typeface="Book Antiqua" panose="02040602050305030304" pitchFamily="18" charset="0"/>
              </a:rPr>
              <a:t>допов</a:t>
            </a:r>
            <a:r>
              <a:rPr lang="uk-UA" b="1" dirty="0" smtClean="0">
                <a:latin typeface="Book Antiqua" panose="02040602050305030304" pitchFamily="18" charset="0"/>
              </a:rPr>
              <a:t>. – Київ : Москаленко О. М., 2017. – 284 с.</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a:t>
            </a:r>
            <a:r>
              <a:rPr lang="ru-RU" b="1" i="1" dirty="0" smtClean="0">
                <a:latin typeface="Book Antiqua" panose="02040602050305030304" pitchFamily="18" charset="0"/>
              </a:rPr>
              <a:t>9050</a:t>
            </a:r>
            <a:endParaRPr lang="ru-RU" b="1" i="1" dirty="0">
              <a:latin typeface="Book Antiqua" panose="02040602050305030304" pitchFamily="18" charset="0"/>
            </a:endParaRPr>
          </a:p>
        </p:txBody>
      </p:sp>
      <p:sp>
        <p:nvSpPr>
          <p:cNvPr id="6" name="Прямоугольник 5"/>
          <p:cNvSpPr/>
          <p:nvPr/>
        </p:nvSpPr>
        <p:spPr>
          <a:xfrm>
            <a:off x="297707" y="4757697"/>
            <a:ext cx="11515059" cy="923330"/>
          </a:xfrm>
          <a:prstGeom prst="rect">
            <a:avLst/>
          </a:prstGeom>
        </p:spPr>
        <p:txBody>
          <a:bodyPr wrap="square">
            <a:spAutoFit/>
          </a:bodyPr>
          <a:lstStyle/>
          <a:p>
            <a:pPr algn="just"/>
            <a:r>
              <a:rPr lang="ru-RU" b="1" dirty="0" smtClean="0">
                <a:latin typeface="Book Antiqua" panose="02040602050305030304" pitchFamily="18" charset="0"/>
              </a:rPr>
              <a:t>По </a:t>
            </a:r>
            <a:r>
              <a:rPr lang="ru-RU" b="1" dirty="0">
                <a:latin typeface="Book Antiqua" panose="02040602050305030304" pitchFamily="18" charset="0"/>
              </a:rPr>
              <a:t>другую сторону черты = </a:t>
            </a:r>
            <a:r>
              <a:rPr lang="ru-RU" b="1" dirty="0" err="1">
                <a:latin typeface="Book Antiqua" panose="02040602050305030304" pitchFamily="18" charset="0"/>
              </a:rPr>
              <a:t>Хасидей</a:t>
            </a:r>
            <a:r>
              <a:rPr lang="ru-RU" b="1" dirty="0">
                <a:latin typeface="Book Antiqua" panose="02040602050305030304" pitchFamily="18" charset="0"/>
              </a:rPr>
              <a:t> </a:t>
            </a:r>
            <a:r>
              <a:rPr lang="ru-RU" b="1" dirty="0" err="1">
                <a:latin typeface="Book Antiqua" panose="02040602050305030304" pitchFamily="18" charset="0"/>
              </a:rPr>
              <a:t>уммот</a:t>
            </a:r>
            <a:r>
              <a:rPr lang="ru-RU" b="1" dirty="0">
                <a:latin typeface="Book Antiqua" panose="02040602050305030304" pitchFamily="18" charset="0"/>
              </a:rPr>
              <a:t> ха-'</a:t>
            </a:r>
            <a:r>
              <a:rPr lang="ru-RU" b="1" dirty="0" err="1">
                <a:latin typeface="Book Antiqua" panose="02040602050305030304" pitchFamily="18" charset="0"/>
              </a:rPr>
              <a:t>олам</a:t>
            </a:r>
            <a:r>
              <a:rPr lang="ru-RU" b="1" dirty="0">
                <a:latin typeface="Book Antiqua" panose="02040602050305030304" pitchFamily="18" charset="0"/>
              </a:rPr>
              <a:t> : ист. спасения / ред.-сост., предисл., </a:t>
            </a:r>
            <a:r>
              <a:rPr lang="ru-RU" b="1" dirty="0" err="1">
                <a:latin typeface="Book Antiqua" panose="02040602050305030304" pitchFamily="18" charset="0"/>
              </a:rPr>
              <a:t>коммент</a:t>
            </a:r>
            <a:r>
              <a:rPr lang="ru-RU" b="1" dirty="0">
                <a:latin typeface="Book Antiqua" panose="02040602050305030304" pitchFamily="18" charset="0"/>
              </a:rPr>
              <a:t>. П. Е. Козленко. – Изд. 2-е. – Одесса : </a:t>
            </a:r>
            <a:r>
              <a:rPr lang="ru-RU" b="1" dirty="0" err="1">
                <a:latin typeface="Book Antiqua" panose="02040602050305030304" pitchFamily="18" charset="0"/>
              </a:rPr>
              <a:t>Симекс-принт</a:t>
            </a:r>
            <a:r>
              <a:rPr lang="ru-RU" b="1" dirty="0">
                <a:latin typeface="Book Antiqua" panose="02040602050305030304" pitchFamily="18" charset="0"/>
              </a:rPr>
              <a:t>, 2016. – 346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79-а </a:t>
            </a:r>
            <a:r>
              <a:rPr lang="ru-RU" b="1" i="1" dirty="0" smtClean="0">
                <a:latin typeface="Book Antiqua" panose="02040602050305030304" pitchFamily="18" charset="0"/>
              </a:rPr>
              <a:t>8973</a:t>
            </a:r>
            <a:endParaRPr lang="ru-RU" b="1" i="1" dirty="0">
              <a:latin typeface="Book Antiqua" panose="02040602050305030304" pitchFamily="18" charset="0"/>
            </a:endParaRPr>
          </a:p>
        </p:txBody>
      </p:sp>
      <p:sp>
        <p:nvSpPr>
          <p:cNvPr id="8" name="Прямоугольник 7"/>
          <p:cNvSpPr/>
          <p:nvPr/>
        </p:nvSpPr>
        <p:spPr>
          <a:xfrm>
            <a:off x="276441" y="5727374"/>
            <a:ext cx="11557592" cy="923330"/>
          </a:xfrm>
          <a:prstGeom prst="rect">
            <a:avLst/>
          </a:prstGeom>
        </p:spPr>
        <p:txBody>
          <a:bodyPr wrap="square">
            <a:spAutoFit/>
          </a:bodyPr>
          <a:lstStyle/>
          <a:p>
            <a:pPr algn="just"/>
            <a:r>
              <a:rPr lang="uk-UA" b="1" dirty="0" smtClean="0">
                <a:latin typeface="Book Antiqua" panose="02040602050305030304" pitchFamily="18" charset="0"/>
              </a:rPr>
              <a:t>Головко М. Л. Суспільно-політичні організації та рухи України в період Другої світової війни, 1939–1945 рр. / М. Л. Головко ; Акад. праці і </a:t>
            </a:r>
            <a:r>
              <a:rPr lang="uk-UA" b="1" dirty="0" err="1" smtClean="0">
                <a:latin typeface="Book Antiqua" panose="02040602050305030304" pitchFamily="18" charset="0"/>
              </a:rPr>
              <a:t>соц</a:t>
            </a:r>
            <a:r>
              <a:rPr lang="uk-UA" b="1" dirty="0" smtClean="0">
                <a:latin typeface="Book Antiqua" panose="02040602050305030304" pitchFamily="18" charset="0"/>
              </a:rPr>
              <a:t>. відносин. – М. : </a:t>
            </a:r>
            <a:r>
              <a:rPr lang="uk-UA" b="1" dirty="0" err="1" smtClean="0">
                <a:latin typeface="Book Antiqua" panose="02040602050305030304" pitchFamily="18" charset="0"/>
              </a:rPr>
              <a:t>Олан</a:t>
            </a:r>
            <a:r>
              <a:rPr lang="uk-UA" b="1" dirty="0" smtClean="0">
                <a:latin typeface="Book Antiqua" panose="02040602050305030304" pitchFamily="18" charset="0"/>
              </a:rPr>
              <a:t>, 2004. – 703 с.</a:t>
            </a:r>
          </a:p>
          <a:p>
            <a:pPr algn="just"/>
            <a:r>
              <a:rPr lang="uk-UA" b="1" i="1" dirty="0" smtClean="0">
                <a:latin typeface="Book Antiqua" panose="02040602050305030304" pitchFamily="18" charset="0"/>
              </a:rPr>
              <a:t>Шифр: СМЫНТЫНА 333</a:t>
            </a:r>
            <a:endParaRPr lang="uk-UA" b="1" i="1" dirty="0">
              <a:latin typeface="Book Antiqua" panose="02040602050305030304" pitchFamily="18" charset="0"/>
            </a:endParaRPr>
          </a:p>
        </p:txBody>
      </p:sp>
      <p:sp>
        <p:nvSpPr>
          <p:cNvPr id="9" name="Прямоугольник 8"/>
          <p:cNvSpPr/>
          <p:nvPr/>
        </p:nvSpPr>
        <p:spPr>
          <a:xfrm>
            <a:off x="297705" y="3788020"/>
            <a:ext cx="11515059" cy="923330"/>
          </a:xfrm>
          <a:prstGeom prst="rect">
            <a:avLst/>
          </a:prstGeom>
        </p:spPr>
        <p:txBody>
          <a:bodyPr wrap="square">
            <a:spAutoFit/>
          </a:bodyPr>
          <a:lstStyle/>
          <a:p>
            <a:pPr algn="just"/>
            <a:r>
              <a:rPr lang="uk-UA" b="1" dirty="0" err="1" smtClean="0">
                <a:latin typeface="Book Antiqua" panose="02040602050305030304" pitchFamily="18" charset="0"/>
              </a:rPr>
              <a:t>Дубров</a:t>
            </a:r>
            <a:r>
              <a:rPr lang="uk-UA" b="1" dirty="0" smtClean="0">
                <a:latin typeface="Book Antiqua" panose="02040602050305030304" pitchFamily="18" charset="0"/>
              </a:rPr>
              <a:t> Б. І. Лицарі перемоги: вибрані документальні твори / Б. І. </a:t>
            </a:r>
            <a:r>
              <a:rPr lang="uk-UA" b="1" dirty="0" err="1" smtClean="0">
                <a:latin typeface="Book Antiqua" panose="02040602050305030304" pitchFamily="18" charset="0"/>
              </a:rPr>
              <a:t>Дубров</a:t>
            </a:r>
            <a:r>
              <a:rPr lang="uk-UA" b="1" dirty="0" smtClean="0">
                <a:latin typeface="Book Antiqua" panose="02040602050305030304" pitchFamily="18" charset="0"/>
              </a:rPr>
              <a:t>. – Одеса : </a:t>
            </a:r>
            <a:r>
              <a:rPr lang="uk-UA" b="1" dirty="0" err="1" smtClean="0">
                <a:latin typeface="Book Antiqua" panose="02040602050305030304" pitchFamily="18" charset="0"/>
              </a:rPr>
              <a:t>Астропринт</a:t>
            </a:r>
            <a:r>
              <a:rPr lang="uk-UA" b="1" dirty="0" smtClean="0">
                <a:latin typeface="Book Antiqua" panose="02040602050305030304" pitchFamily="18" charset="0"/>
              </a:rPr>
              <a:t>, 2010. – 255 с.</a:t>
            </a:r>
          </a:p>
          <a:p>
            <a:pPr algn="just"/>
            <a:r>
              <a:rPr lang="ru-RU" b="1" i="1" dirty="0" smtClean="0">
                <a:latin typeface="Book Antiqua" panose="02040602050305030304" pitchFamily="18" charset="0"/>
              </a:rPr>
              <a:t>Шифр</a:t>
            </a:r>
            <a:r>
              <a:rPr lang="ru-RU" b="1" i="1" dirty="0">
                <a:latin typeface="Book Antiqua" panose="02040602050305030304" pitchFamily="18" charset="0"/>
              </a:rPr>
              <a:t>: 30-а 21229</a:t>
            </a:r>
          </a:p>
        </p:txBody>
      </p:sp>
      <p:sp>
        <p:nvSpPr>
          <p:cNvPr id="11" name="Прямоугольник 10"/>
          <p:cNvSpPr/>
          <p:nvPr/>
        </p:nvSpPr>
        <p:spPr>
          <a:xfrm>
            <a:off x="297706" y="2768435"/>
            <a:ext cx="11515059" cy="923330"/>
          </a:xfrm>
          <a:prstGeom prst="rect">
            <a:avLst/>
          </a:prstGeom>
        </p:spPr>
        <p:txBody>
          <a:bodyPr wrap="square">
            <a:spAutoFit/>
          </a:bodyPr>
          <a:lstStyle/>
          <a:p>
            <a:pPr algn="just"/>
            <a:r>
              <a:rPr lang="ru-RU" b="1" dirty="0">
                <a:latin typeface="Book Antiqua" panose="02040602050305030304" pitchFamily="18" charset="0"/>
              </a:rPr>
              <a:t>История Холокоста в Одесском регионе : сборник статей и документов / сост</a:t>
            </a:r>
            <a:r>
              <a:rPr lang="ru-RU" b="1" dirty="0" smtClean="0">
                <a:latin typeface="Book Antiqua" panose="02040602050305030304" pitchFamily="18" charset="0"/>
              </a:rPr>
              <a:t>. М. </a:t>
            </a:r>
            <a:r>
              <a:rPr lang="ru-RU" b="1" dirty="0" err="1" smtClean="0">
                <a:latin typeface="Book Antiqua" panose="02040602050305030304" pitchFamily="18" charset="0"/>
              </a:rPr>
              <a:t>Рашковецкий</a:t>
            </a:r>
            <a:r>
              <a:rPr lang="ru-RU" b="1" dirty="0" smtClean="0">
                <a:latin typeface="Book Antiqua" panose="02040602050305030304" pitchFamily="18" charset="0"/>
              </a:rPr>
              <a:t>. </a:t>
            </a:r>
            <a:r>
              <a:rPr lang="ru-RU" b="1" dirty="0">
                <a:latin typeface="Book Antiqua" panose="02040602050305030304" pitchFamily="18" charset="0"/>
              </a:rPr>
              <a:t>– Одесса : Негоциант, 2006. – 372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79-а7105</a:t>
            </a:r>
            <a:endParaRPr lang="ru-RU" b="1" i="1" dirty="0">
              <a:latin typeface="Book Antiqua" panose="02040602050305030304" pitchFamily="18" charset="0"/>
            </a:endParaRPr>
          </a:p>
        </p:txBody>
      </p:sp>
    </p:spTree>
    <p:extLst>
      <p:ext uri="{BB962C8B-B14F-4D97-AF65-F5344CB8AC3E}">
        <p14:creationId xmlns:p14="http://schemas.microsoft.com/office/powerpoint/2010/main" val="1255908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7836194" y="117693"/>
            <a:ext cx="4136065" cy="6740307"/>
          </a:xfrm>
          <a:prstGeom prst="rect">
            <a:avLst/>
          </a:prstGeom>
        </p:spPr>
        <p:txBody>
          <a:bodyPr wrap="square">
            <a:spAutoFit/>
          </a:bodyPr>
          <a:lstStyle/>
          <a:p>
            <a:pPr algn="just"/>
            <a:r>
              <a:rPr lang="ru-RU" b="1" dirty="0" err="1">
                <a:latin typeface="Book Antiqua" panose="02040602050305030304" pitchFamily="18" charset="0"/>
              </a:rPr>
              <a:t>Юнгмайстер</a:t>
            </a:r>
            <a:r>
              <a:rPr lang="ru-RU" b="1" dirty="0">
                <a:latin typeface="Book Antiqua" panose="02040602050305030304" pitchFamily="18" charset="0"/>
              </a:rPr>
              <a:t> А. В. Военнопленные и </a:t>
            </a:r>
            <a:r>
              <a:rPr lang="ru-RU" b="1" dirty="0" smtClean="0">
                <a:latin typeface="Book Antiqua" panose="02040602050305030304" pitchFamily="18" charset="0"/>
              </a:rPr>
              <a:t>интернированные на Украине </a:t>
            </a:r>
            <a:r>
              <a:rPr lang="ru-RU" b="1" dirty="0">
                <a:latin typeface="Book Antiqua" panose="02040602050305030304" pitchFamily="18" charset="0"/>
              </a:rPr>
              <a:t>и в Одесской области </a:t>
            </a:r>
            <a:r>
              <a:rPr lang="ru-RU" b="1" dirty="0" smtClean="0">
                <a:latin typeface="Book Antiqua" panose="02040602050305030304" pitchFamily="18" charset="0"/>
              </a:rPr>
              <a:t>1944–1951 </a:t>
            </a:r>
            <a:r>
              <a:rPr lang="ru-RU" b="1" dirty="0">
                <a:latin typeface="Book Antiqua" panose="02040602050305030304" pitchFamily="18" charset="0"/>
              </a:rPr>
              <a:t>гг. : взгляд </a:t>
            </a:r>
            <a:r>
              <a:rPr lang="ru-RU" b="1" dirty="0" smtClean="0">
                <a:latin typeface="Book Antiqua" panose="02040602050305030304" pitchFamily="18" charset="0"/>
              </a:rPr>
              <a:t>изнутри / А. В. </a:t>
            </a:r>
            <a:r>
              <a:rPr lang="ru-RU" b="1" dirty="0" err="1">
                <a:latin typeface="Book Antiqua" panose="02040602050305030304" pitchFamily="18" charset="0"/>
              </a:rPr>
              <a:t>Юнгмайстер</a:t>
            </a:r>
            <a:r>
              <a:rPr lang="ru-RU" b="1" dirty="0">
                <a:latin typeface="Book Antiqua" panose="02040602050305030304" pitchFamily="18" charset="0"/>
              </a:rPr>
              <a:t>. – Одесса </a:t>
            </a:r>
            <a:r>
              <a:rPr lang="ru-RU" b="1" dirty="0" smtClean="0">
                <a:latin typeface="Book Antiqua" panose="02040602050305030304" pitchFamily="18" charset="0"/>
              </a:rPr>
              <a:t>: </a:t>
            </a:r>
            <a:r>
              <a:rPr lang="ru-RU" b="1" dirty="0" err="1" smtClean="0">
                <a:latin typeface="Book Antiqua" panose="02040602050305030304" pitchFamily="18" charset="0"/>
              </a:rPr>
              <a:t>Астропринт</a:t>
            </a:r>
            <a:r>
              <a:rPr lang="ru-RU" b="1" dirty="0">
                <a:latin typeface="Book Antiqua" panose="02040602050305030304" pitchFamily="18" charset="0"/>
              </a:rPr>
              <a:t>, 2007. – 149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70-а 7403</a:t>
            </a:r>
          </a:p>
          <a:p>
            <a:pPr algn="just"/>
            <a:endParaRPr lang="ru-RU" b="1" dirty="0">
              <a:latin typeface="Book Antiqua" panose="02040602050305030304" pitchFamily="18" charset="0"/>
            </a:endParaRPr>
          </a:p>
          <a:p>
            <a:pPr algn="just"/>
            <a:r>
              <a:rPr lang="uk-UA" sz="1600" b="1" i="1" dirty="0" smtClean="0">
                <a:latin typeface="Book Antiqua" panose="02040602050305030304" pitchFamily="18" charset="0"/>
              </a:rPr>
              <a:t>Книга була написана на основі архівних матеріалів та спогадів військовополонених, які пережили тяжкі роки свого життя та створили після цього післявоєнну батьківщину зовсім іншою, не такою, якою вона була до їх полону. У книзі торкнулися юридичних питань дотримання прав військовослужбовців та інших громадян, які потрапили в результаті воєнного конфлікту до таборів радянської держави. Особливість книги полягає в тому, що ці питання розглядаються зсередини, тобто відслідковуються почуття, думки, переживання людей, </a:t>
            </a:r>
            <a:r>
              <a:rPr lang="uk-UA" sz="1600" b="1" i="1" dirty="0" err="1" smtClean="0">
                <a:latin typeface="Book Antiqua" panose="02040602050305030304" pitchFamily="18" charset="0"/>
              </a:rPr>
              <a:t>перебувавших</a:t>
            </a:r>
            <a:r>
              <a:rPr lang="uk-UA" sz="1600" b="1" i="1" dirty="0" smtClean="0">
                <a:latin typeface="Book Antiqua" panose="02040602050305030304" pitchFamily="18" charset="0"/>
              </a:rPr>
              <a:t> у радянських таборах військовополонених. </a:t>
            </a:r>
            <a:endParaRPr lang="uk-UA" sz="1600" b="1" i="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393" y="374097"/>
            <a:ext cx="2362060" cy="3255481"/>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113481" y="5476700"/>
            <a:ext cx="4671170" cy="1200329"/>
          </a:xfrm>
          <a:prstGeom prst="rect">
            <a:avLst/>
          </a:prstGeom>
        </p:spPr>
        <p:txBody>
          <a:bodyPr wrap="square">
            <a:spAutoFit/>
          </a:bodyPr>
          <a:lstStyle/>
          <a:p>
            <a:pPr algn="just"/>
            <a:r>
              <a:rPr lang="uk-UA" b="1" dirty="0" smtClean="0">
                <a:latin typeface="Book Antiqua" panose="02040602050305030304" pitchFamily="18" charset="0"/>
              </a:rPr>
              <a:t>Україна в полум’ї війни, 1941-1945 / П. П. Панченко, О. І. Уткін, В. І. </a:t>
            </a:r>
            <a:r>
              <a:rPr lang="uk-UA" b="1" dirty="0" err="1" smtClean="0">
                <a:latin typeface="Book Antiqua" panose="02040602050305030304" pitchFamily="18" charset="0"/>
              </a:rPr>
              <a:t>Горєлов</a:t>
            </a:r>
            <a:r>
              <a:rPr lang="uk-UA" b="1" dirty="0" smtClean="0">
                <a:latin typeface="Book Antiqua" panose="02040602050305030304" pitchFamily="18" charset="0"/>
              </a:rPr>
              <a:t> [та ін.]. – Київ : Україна, 2005. – 558 с.</a:t>
            </a:r>
          </a:p>
          <a:p>
            <a:pPr algn="just"/>
            <a:r>
              <a:rPr lang="uk-UA" b="1" i="1" dirty="0" smtClean="0">
                <a:latin typeface="Book Antiqua" panose="02040602050305030304" pitchFamily="18" charset="0"/>
              </a:rPr>
              <a:t>Шифр: 79-а 7177</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616" y="2750103"/>
            <a:ext cx="2202237" cy="3255481"/>
          </a:xfrm>
          <a:prstGeom prst="rect">
            <a:avLst/>
          </a:prstGeom>
          <a:solidFill>
            <a:srgbClr val="FFFFFF">
              <a:shade val="85000"/>
            </a:srgbClr>
          </a:solidFill>
          <a:ln w="88900" cap="sq">
            <a:solidFill>
              <a:srgbClr val="422C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356874" y="385464"/>
            <a:ext cx="4184383" cy="5016758"/>
          </a:xfrm>
          <a:prstGeom prst="rect">
            <a:avLst/>
          </a:prstGeom>
        </p:spPr>
        <p:txBody>
          <a:bodyPr wrap="square">
            <a:spAutoFit/>
          </a:bodyPr>
          <a:lstStyle/>
          <a:p>
            <a:pPr algn="just"/>
            <a:r>
              <a:rPr lang="uk-UA" sz="1600" b="1" i="1" dirty="0" smtClean="0">
                <a:latin typeface="Book Antiqua" panose="02040602050305030304" pitchFamily="18" charset="0"/>
              </a:rPr>
              <a:t>На основі аналізу фактичного матеріалу, нових архівних джерел автори розглядають найважливіші операції Червоної Армії на території України, що суттєво вплинули на подальший хід Другої світової війни, значною мірою збагатили воєнне мистецтво. У книзі розкривається діяльність руху Опору, тактика козачих та кавалерійських формувань, що визволяли українську землю від ненависного ворога, особливості політико-виховної роботи серед військовослужбовців у фронтових умовах, масовий героїзм, мужність, самовідданість бійців і командирів, які вистояли і перемогли у жорстокому </a:t>
            </a:r>
            <a:r>
              <a:rPr lang="uk-UA" sz="1600" b="1" i="1" dirty="0" err="1" smtClean="0">
                <a:latin typeface="Book Antiqua" panose="02040602050305030304" pitchFamily="18" charset="0"/>
              </a:rPr>
              <a:t>двобої</a:t>
            </a:r>
            <a:r>
              <a:rPr lang="uk-UA" sz="1600" b="1" i="1" dirty="0" smtClean="0">
                <a:latin typeface="Book Antiqua" panose="02040602050305030304" pitchFamily="18" charset="0"/>
              </a:rPr>
              <a:t> з фашизмом. Для усіх тих, хто виявляє інтерес до історії Великої Вітчизняної війни. </a:t>
            </a:r>
            <a:endParaRPr lang="uk-UA" sz="1600" b="1" i="1" dirty="0">
              <a:latin typeface="Book Antiqua" panose="02040602050305030304" pitchFamily="18" charset="0"/>
            </a:endParaRPr>
          </a:p>
        </p:txBody>
      </p:sp>
    </p:spTree>
    <p:extLst>
      <p:ext uri="{BB962C8B-B14F-4D97-AF65-F5344CB8AC3E}">
        <p14:creationId xmlns:p14="http://schemas.microsoft.com/office/powerpoint/2010/main" val="406466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184298" y="179983"/>
            <a:ext cx="6259033" cy="2808461"/>
          </a:xfrm>
          <a:prstGeom prst="rect">
            <a:avLst/>
          </a:prstGeom>
        </p:spPr>
        <p:txBody>
          <a:bodyPr wrap="square">
            <a:spAutoFit/>
          </a:bodyPr>
          <a:lstStyle/>
          <a:p>
            <a:pPr algn="just"/>
            <a:r>
              <a:rPr lang="uk-UA" sz="2000" b="1" dirty="0" smtClean="0">
                <a:latin typeface="Book Antiqua" panose="02040602050305030304" pitchFamily="18" charset="0"/>
              </a:rPr>
              <a:t>29 березня 1944 р</a:t>
            </a:r>
            <a:r>
              <a:rPr lang="uk-UA" b="1" dirty="0" smtClean="0">
                <a:latin typeface="Book Antiqua" panose="02040602050305030304" pitchFamily="18" charset="0"/>
              </a:rPr>
              <a:t>. – визволення Чернівців.</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10 квітня 1944 р. </a:t>
            </a:r>
            <a:r>
              <a:rPr lang="uk-UA" b="1" dirty="0" smtClean="0">
                <a:latin typeface="Book Antiqua" panose="02040602050305030304" pitchFamily="18" charset="0"/>
              </a:rPr>
              <a:t>– вигнання нацистських окупантів з Одеси.</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13 квітня 1944 р.</a:t>
            </a:r>
            <a:r>
              <a:rPr lang="uk-UA" b="1" dirty="0" smtClean="0">
                <a:latin typeface="Book Antiqua" panose="02040602050305030304" pitchFamily="18" charset="0"/>
              </a:rPr>
              <a:t> – визволення Сімферополя.</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16 квітня 1944 р. </a:t>
            </a:r>
            <a:r>
              <a:rPr lang="uk-UA" b="1" dirty="0" smtClean="0">
                <a:latin typeface="Book Antiqua" panose="02040602050305030304" pitchFamily="18" charset="0"/>
              </a:rPr>
              <a:t>– визволення Тернополя.</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9 травня 1944 р. </a:t>
            </a:r>
            <a:r>
              <a:rPr lang="uk-UA" b="1" dirty="0" smtClean="0">
                <a:latin typeface="Book Antiqua" panose="02040602050305030304" pitchFamily="18" charset="0"/>
              </a:rPr>
              <a:t>– вигнання нацистських окупантів з Севастополя. </a:t>
            </a:r>
            <a:endParaRPr lang="uk-UA" b="1" dirty="0">
              <a:latin typeface="Book Antiqua" panose="02040602050305030304" pitchFamily="18" charset="0"/>
            </a:endParaRPr>
          </a:p>
        </p:txBody>
      </p:sp>
      <p:sp>
        <p:nvSpPr>
          <p:cNvPr id="8" name="Прямоугольник 7"/>
          <p:cNvSpPr/>
          <p:nvPr/>
        </p:nvSpPr>
        <p:spPr>
          <a:xfrm>
            <a:off x="5662654" y="3509963"/>
            <a:ext cx="6330871" cy="1892826"/>
          </a:xfrm>
          <a:prstGeom prst="rect">
            <a:avLst/>
          </a:prstGeom>
        </p:spPr>
        <p:txBody>
          <a:bodyPr wrap="square">
            <a:spAutoFit/>
          </a:bodyPr>
          <a:lstStyle/>
          <a:p>
            <a:pPr algn="just"/>
            <a:r>
              <a:rPr lang="uk-UA" sz="2000" b="1" dirty="0" smtClean="0">
                <a:latin typeface="Book Antiqua" panose="02040602050305030304" pitchFamily="18" charset="0"/>
              </a:rPr>
              <a:t>27 липня 1944 р. </a:t>
            </a:r>
            <a:r>
              <a:rPr lang="uk-UA" b="1" dirty="0" smtClean="0">
                <a:latin typeface="Book Antiqua" panose="02040602050305030304" pitchFamily="18" charset="0"/>
              </a:rPr>
              <a:t>– визволення Івано-Франківська (тоді – Станіслав).</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27 липня 1944 р. </a:t>
            </a:r>
            <a:r>
              <a:rPr lang="uk-UA" b="1" dirty="0" smtClean="0">
                <a:latin typeface="Book Antiqua" panose="02040602050305030304" pitchFamily="18" charset="0"/>
              </a:rPr>
              <a:t>– вигнання нацистських окупантів зі Львова.</a:t>
            </a:r>
          </a:p>
          <a:p>
            <a:pPr algn="just"/>
            <a:endParaRPr lang="uk-UA" sz="1000" b="1" dirty="0" smtClean="0">
              <a:latin typeface="Book Antiqua" panose="02040602050305030304" pitchFamily="18" charset="0"/>
            </a:endParaRPr>
          </a:p>
          <a:p>
            <a:pPr algn="just"/>
            <a:r>
              <a:rPr lang="uk-UA" sz="2000" b="1" dirty="0" smtClean="0">
                <a:latin typeface="Book Antiqua" panose="02040602050305030304" pitchFamily="18" charset="0"/>
              </a:rPr>
              <a:t>27 жовтня 1944 р. </a:t>
            </a:r>
            <a:r>
              <a:rPr lang="uk-UA" b="1" dirty="0" smtClean="0">
                <a:latin typeface="Book Antiqua" panose="02040602050305030304" pitchFamily="18" charset="0"/>
              </a:rPr>
              <a:t>– визволення Ужгорода.</a:t>
            </a:r>
            <a:endParaRPr lang="uk-UA" b="1" dirty="0">
              <a:latin typeface="Book Antiqua" panose="02040602050305030304" pitchFamily="18" charset="0"/>
            </a:endParaRPr>
          </a:p>
        </p:txBody>
      </p:sp>
      <p:sp>
        <p:nvSpPr>
          <p:cNvPr id="9" name="Прямоугольник 8"/>
          <p:cNvSpPr/>
          <p:nvPr/>
        </p:nvSpPr>
        <p:spPr>
          <a:xfrm>
            <a:off x="5662654" y="5437799"/>
            <a:ext cx="6330872" cy="954107"/>
          </a:xfrm>
          <a:prstGeom prst="rect">
            <a:avLst/>
          </a:prstGeom>
        </p:spPr>
        <p:txBody>
          <a:bodyPr wrap="square">
            <a:spAutoFit/>
          </a:bodyPr>
          <a:lstStyle/>
          <a:p>
            <a:pPr algn="just"/>
            <a:r>
              <a:rPr lang="uk-UA" sz="2000" b="1" dirty="0" smtClean="0">
                <a:latin typeface="Book Antiqua" panose="02040602050305030304" pitchFamily="18" charset="0"/>
              </a:rPr>
              <a:t>28 листопада 1944 р. </a:t>
            </a:r>
            <a:r>
              <a:rPr lang="uk-UA" b="1" dirty="0" smtClean="0">
                <a:latin typeface="Book Antiqua" panose="02040602050305030304" pitchFamily="18" charset="0"/>
              </a:rPr>
              <a:t>– визволення с. </a:t>
            </a:r>
            <a:r>
              <a:rPr lang="uk-UA" b="1" dirty="0" err="1" smtClean="0">
                <a:latin typeface="Book Antiqua" panose="02040602050305030304" pitchFamily="18" charset="0"/>
              </a:rPr>
              <a:t>Ботфалва</a:t>
            </a:r>
            <a:r>
              <a:rPr lang="uk-UA" b="1" dirty="0" smtClean="0">
                <a:latin typeface="Book Antiqua" panose="02040602050305030304" pitchFamily="18" charset="0"/>
              </a:rPr>
              <a:t> і </a:t>
            </a:r>
            <a:r>
              <a:rPr lang="uk-UA" b="1" dirty="0" err="1" smtClean="0">
                <a:latin typeface="Book Antiqua" panose="02040602050305030304" pitchFamily="18" charset="0"/>
              </a:rPr>
              <a:t>Тарнівці</a:t>
            </a:r>
            <a:r>
              <a:rPr lang="uk-UA" b="1" dirty="0" smtClean="0">
                <a:latin typeface="Book Antiqua" panose="02040602050305030304" pitchFamily="18" charset="0"/>
              </a:rPr>
              <a:t> (Закарпаття) – завершення вигнання нацистів з території України</a:t>
            </a:r>
            <a:endParaRPr lang="uk-UA" b="1" dirty="0">
              <a:latin typeface="Book Antiqua" panose="02040602050305030304" pitchFamily="18" charset="0"/>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331" y="179983"/>
            <a:ext cx="5380074" cy="3207654"/>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97" y="3141223"/>
            <a:ext cx="5205661" cy="3344637"/>
          </a:xfrm>
          <a:prstGeom prst="rect">
            <a:avLst/>
          </a:prstGeom>
          <a:solidFill>
            <a:srgbClr val="FFFFFF">
              <a:shade val="85000"/>
            </a:srgbClr>
          </a:solidFill>
          <a:ln w="571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41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2983000" y="3816533"/>
            <a:ext cx="8905791" cy="2646878"/>
          </a:xfrm>
          <a:prstGeom prst="rect">
            <a:avLst/>
          </a:prstGeom>
        </p:spPr>
        <p:txBody>
          <a:bodyPr wrap="square">
            <a:spAutoFit/>
          </a:bodyPr>
          <a:lstStyle/>
          <a:p>
            <a:pPr algn="just"/>
            <a:r>
              <a:rPr lang="uk-UA" b="1" dirty="0" smtClean="0">
                <a:latin typeface="Book Antiqua" panose="02040602050305030304" pitchFamily="18" charset="0"/>
              </a:rPr>
              <a:t>Герої визволення України / </a:t>
            </a:r>
            <a:r>
              <a:rPr lang="uk-UA" b="1" dirty="0" err="1" smtClean="0">
                <a:latin typeface="Book Antiqua" panose="02040602050305030304" pitchFamily="18" charset="0"/>
              </a:rPr>
              <a:t>авт</a:t>
            </a:r>
            <a:r>
              <a:rPr lang="uk-UA" b="1" dirty="0" smtClean="0">
                <a:latin typeface="Book Antiqua" panose="02040602050305030304" pitchFamily="18" charset="0"/>
              </a:rPr>
              <a:t>.-</a:t>
            </a:r>
            <a:r>
              <a:rPr lang="uk-UA" b="1" dirty="0" err="1" smtClean="0">
                <a:latin typeface="Book Antiqua" panose="02040602050305030304" pitchFamily="18" charset="0"/>
              </a:rPr>
              <a:t>упоряд</a:t>
            </a:r>
            <a:r>
              <a:rPr lang="uk-UA" b="1" dirty="0" smtClean="0">
                <a:latin typeface="Book Antiqua" panose="02040602050305030304" pitchFamily="18" charset="0"/>
              </a:rPr>
              <a:t>. П. Л. </a:t>
            </a:r>
            <a:r>
              <a:rPr lang="uk-UA" b="1" dirty="0" err="1" smtClean="0">
                <a:latin typeface="Book Antiqua" panose="02040602050305030304" pitchFamily="18" charset="0"/>
              </a:rPr>
              <a:t>Машовець</a:t>
            </a:r>
            <a:r>
              <a:rPr lang="uk-UA" b="1" dirty="0" smtClean="0">
                <a:latin typeface="Book Antiqua" panose="02040602050305030304" pitchFamily="18" charset="0"/>
              </a:rPr>
              <a:t>. – Київ : Україна, 2007. – 108 с.</a:t>
            </a:r>
          </a:p>
          <a:p>
            <a:pPr algn="just"/>
            <a:r>
              <a:rPr lang="uk-UA" b="1" i="1" dirty="0" smtClean="0">
                <a:latin typeface="Book Antiqua" panose="02040602050305030304" pitchFamily="18" charset="0"/>
              </a:rPr>
              <a:t>Шифр: 79-а 7406</a:t>
            </a:r>
          </a:p>
          <a:p>
            <a:pPr algn="just"/>
            <a:endParaRPr lang="uk-UA" sz="1600" b="1" i="1" dirty="0" smtClean="0">
              <a:latin typeface="Book Antiqua" panose="02040602050305030304" pitchFamily="18" charset="0"/>
            </a:endParaRPr>
          </a:p>
          <a:p>
            <a:pPr algn="just"/>
            <a:r>
              <a:rPr lang="uk-UA" sz="1600" b="1" i="1" dirty="0" smtClean="0">
                <a:latin typeface="Book Antiqua" panose="02040602050305030304" pitchFamily="18" charset="0"/>
              </a:rPr>
              <a:t>Видання присвячено видатним воєначальникам і полководцям, героям Великої Вітчизняної війни, які командували фронтами, арміями і з’єднаннями під час оборони і визволення України від німецько-фашистських загарбників. Книга містить короткі автобіографічні довідки майже про 100 героїв бойових дій. Кожна стаття супроводжується фотографією. Видання розраховано на працівників освітніх закладів, учнів, студентів та всіх, хто цікавиться історією Великої Вітчизняної війни. </a:t>
            </a:r>
            <a:endParaRPr lang="uk-UA" sz="1600" b="1" i="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78" y="3602038"/>
            <a:ext cx="2201714" cy="2850528"/>
          </a:xfrm>
          <a:prstGeom prst="rect">
            <a:avLst/>
          </a:prstGeom>
          <a:solidFill>
            <a:srgbClr val="FFFFFF">
              <a:shade val="85000"/>
            </a:srgbClr>
          </a:solidFill>
          <a:ln w="88900" cap="sq">
            <a:solidFill>
              <a:srgbClr val="7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166577" y="97958"/>
            <a:ext cx="9551581" cy="3385542"/>
          </a:xfrm>
          <a:prstGeom prst="rect">
            <a:avLst/>
          </a:prstGeom>
        </p:spPr>
        <p:txBody>
          <a:bodyPr wrap="square">
            <a:spAutoFit/>
          </a:bodyPr>
          <a:lstStyle/>
          <a:p>
            <a:pPr algn="just"/>
            <a:r>
              <a:rPr lang="uk-UA" b="1" dirty="0" smtClean="0">
                <a:latin typeface="Book Antiqua" panose="02040602050305030304" pitchFamily="18" charset="0"/>
              </a:rPr>
              <a:t>Безсмертя. Книга пам’яті України, 1941-1945 / І. О. Герасимов, І. Т. </a:t>
            </a:r>
            <a:r>
              <a:rPr lang="uk-UA" b="1" dirty="0" err="1" smtClean="0">
                <a:latin typeface="Book Antiqua" panose="02040602050305030304" pitchFamily="18" charset="0"/>
              </a:rPr>
              <a:t>Муковський</a:t>
            </a:r>
            <a:r>
              <a:rPr lang="uk-UA" b="1" dirty="0" smtClean="0">
                <a:latin typeface="Book Antiqua" panose="02040602050305030304" pitchFamily="18" charset="0"/>
              </a:rPr>
              <a:t>, П. П. Панченко [та ін.]. – Київ : Книга Пам’яті України, 2000. – 873 с.</a:t>
            </a:r>
          </a:p>
          <a:p>
            <a:pPr algn="just"/>
            <a:r>
              <a:rPr lang="uk-UA" b="1" i="1" dirty="0" smtClean="0">
                <a:latin typeface="Book Antiqua" panose="02040602050305030304" pitchFamily="18" charset="0"/>
              </a:rPr>
              <a:t>Шифр: 79-а 6116</a:t>
            </a:r>
          </a:p>
          <a:p>
            <a:endParaRPr lang="ru-RU" dirty="0"/>
          </a:p>
          <a:p>
            <a:pPr algn="just"/>
            <a:r>
              <a:rPr lang="uk-UA" sz="1600" b="1" i="1" dirty="0" smtClean="0">
                <a:latin typeface="Book Antiqua" panose="02040602050305030304" pitchFamily="18" charset="0"/>
              </a:rPr>
              <a:t>У завершальному томі історико-меморіального серіалу “Книга Пам’яті України” вперше опубліковано аналітико-документальний матеріал про вагомий внесок Українського народу в перемогу над фашизмом. На підставі поіменного обліку загиблих у боях узагальнено дані про військові втрати України у роки Другої світової війн. У книзі оприлюднено понад 300 документальних фото і кадрів кінохроніки воєнних років, пропонуються неусталені оцінки, висновки, узагальнення українських істориків щодо тих далеких подій. Видання призначено для широких верств читачів: наукових працівників, викладачів, студентів вузів, учнів, державних службовців, тобто всіх, хто не байдужий до майбутнього нашої країни, хто прагне знати правду про найстрашнішу в історії людства війну. </a:t>
            </a:r>
            <a:endParaRPr lang="uk-UA" sz="1600" b="1" i="1" dirty="0">
              <a:latin typeface="Book Antiqua" panose="02040602050305030304" pitchFamily="18"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735" y="359505"/>
            <a:ext cx="2140688" cy="2786122"/>
          </a:xfrm>
          <a:prstGeom prst="rect">
            <a:avLst/>
          </a:prstGeom>
          <a:solidFill>
            <a:srgbClr val="FFFFFF">
              <a:shade val="85000"/>
            </a:srgbClr>
          </a:solidFill>
          <a:ln w="88900" cap="sq">
            <a:solidFill>
              <a:srgbClr val="7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6310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184203" y="3888755"/>
            <a:ext cx="9424236" cy="2400657"/>
          </a:xfrm>
          <a:prstGeom prst="rect">
            <a:avLst/>
          </a:prstGeom>
        </p:spPr>
        <p:txBody>
          <a:bodyPr wrap="square">
            <a:spAutoFit/>
          </a:bodyPr>
          <a:lstStyle/>
          <a:p>
            <a:pPr algn="just"/>
            <a:r>
              <a:rPr lang="uk-UA" b="1" dirty="0" smtClean="0">
                <a:latin typeface="Book Antiqua" panose="02040602050305030304" pitchFamily="18" charset="0"/>
              </a:rPr>
              <a:t>Вінок безсмертя : книга-меморіал / О. Ф. Федоров, О. Т. Гончар, П. А. Загребельний [та ін.]. – Київ : </a:t>
            </a:r>
            <a:r>
              <a:rPr lang="uk-UA" b="1" dirty="0" err="1" smtClean="0">
                <a:latin typeface="Book Antiqua" panose="02040602050305030304" pitchFamily="18" charset="0"/>
              </a:rPr>
              <a:t>Політіздат</a:t>
            </a:r>
            <a:r>
              <a:rPr lang="uk-UA" b="1" dirty="0" smtClean="0">
                <a:latin typeface="Book Antiqua" panose="02040602050305030304" pitchFamily="18" charset="0"/>
              </a:rPr>
              <a:t> України, 1988. – 578 с.</a:t>
            </a:r>
          </a:p>
          <a:p>
            <a:pPr algn="just"/>
            <a:r>
              <a:rPr lang="uk-UA" b="1" i="1" dirty="0" smtClean="0">
                <a:latin typeface="Book Antiqua" panose="02040602050305030304" pitchFamily="18" charset="0"/>
              </a:rPr>
              <a:t>Шифр: </a:t>
            </a:r>
          </a:p>
          <a:p>
            <a:pPr algn="just"/>
            <a:r>
              <a:rPr lang="uk-UA" sz="1600" b="1" i="1" dirty="0" smtClean="0">
                <a:latin typeface="Book Antiqua" panose="02040602050305030304" pitchFamily="18" charset="0"/>
              </a:rPr>
              <a:t>У книзі зроблено першу спробу зібрати воєдино й увічнити на «Меморіальних Плитах Пам’яті» усі багатостраждальні українські села, що зазнали варварського насильства за участь їх жителів у всенародному русі опору так званому «</a:t>
            </a:r>
            <a:r>
              <a:rPr lang="uk-UA" sz="1600" b="1" i="1" smtClean="0">
                <a:latin typeface="Book Antiqua" panose="02040602050305030304" pitchFamily="18" charset="0"/>
              </a:rPr>
              <a:t>новому порядку». </a:t>
            </a:r>
            <a:r>
              <a:rPr lang="uk-UA" sz="1600" b="1" i="1" dirty="0" smtClean="0">
                <a:latin typeface="Book Antiqua" panose="02040602050305030304" pitchFamily="18" charset="0"/>
              </a:rPr>
              <a:t>Уяву про те, якими методами впроваджувався цей «новий </a:t>
            </a:r>
            <a:r>
              <a:rPr lang="uk-UA" sz="1600" b="1" i="1" dirty="0" err="1" smtClean="0">
                <a:latin typeface="Book Antiqua" panose="02040602050305030304" pitchFamily="18" charset="0"/>
              </a:rPr>
              <a:t>порядо</a:t>
            </a:r>
            <a:r>
              <a:rPr lang="uk-UA" sz="1600" b="1" i="1" dirty="0" smtClean="0">
                <a:latin typeface="Book Antiqua" panose="02040602050305030304" pitchFamily="18" charset="0"/>
              </a:rPr>
              <a:t>» дають документи з трофейних архівів війни під грифом суворої секретності. Книга стала ще однією хвилюючою сторінкою у вогненному літописі Другої світової війни. </a:t>
            </a:r>
            <a:endParaRPr lang="uk-UA" sz="1600" b="1" i="1" dirty="0">
              <a:latin typeface="Book Antiqua" panose="0204060205030503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2642" y="3385454"/>
            <a:ext cx="2215155" cy="3158241"/>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65" y="206352"/>
            <a:ext cx="2383044" cy="3395686"/>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2913321" y="46122"/>
            <a:ext cx="9094476" cy="1477328"/>
          </a:xfrm>
          <a:prstGeom prst="rect">
            <a:avLst/>
          </a:prstGeom>
        </p:spPr>
        <p:txBody>
          <a:bodyPr wrap="square">
            <a:spAutoFit/>
          </a:bodyPr>
          <a:lstStyle/>
          <a:p>
            <a:pPr algn="just"/>
            <a:r>
              <a:rPr lang="uk-UA" b="1" dirty="0" smtClean="0">
                <a:latin typeface="Book Antiqua" panose="02040602050305030304" pitchFamily="18" charset="0"/>
              </a:rPr>
              <a:t>Не </a:t>
            </a:r>
            <a:r>
              <a:rPr lang="uk-UA" b="1" dirty="0" err="1" smtClean="0">
                <a:latin typeface="Book Antiqua" panose="02040602050305030304" pitchFamily="18" charset="0"/>
              </a:rPr>
              <a:t>забудемо</a:t>
            </a:r>
            <a:r>
              <a:rPr lang="uk-UA" b="1" dirty="0" smtClean="0">
                <a:latin typeface="Book Antiqua" panose="02040602050305030304" pitchFamily="18" charset="0"/>
              </a:rPr>
              <a:t>, пам’ятаємо: співробітники ОНУ ім. І. І. Мечникова в роки Другої світової війни [Електронний ресурс] : </a:t>
            </a:r>
            <a:r>
              <a:rPr lang="uk-UA" b="1" dirty="0" err="1" smtClean="0">
                <a:latin typeface="Book Antiqua" panose="02040602050305030304" pitchFamily="18" charset="0"/>
              </a:rPr>
              <a:t>інформ</a:t>
            </a:r>
            <a:r>
              <a:rPr lang="uk-UA" b="1" dirty="0" smtClean="0">
                <a:latin typeface="Book Antiqua" panose="02040602050305030304" pitchFamily="18" charset="0"/>
              </a:rPr>
              <a:t>. вид. / гол. ред. І. М. Коваль ; відп. ред. М. О. </a:t>
            </a:r>
            <a:r>
              <a:rPr lang="uk-UA" b="1" dirty="0" err="1" smtClean="0">
                <a:latin typeface="Book Antiqua" panose="02040602050305030304" pitchFamily="18" charset="0"/>
              </a:rPr>
              <a:t>Подрезова</a:t>
            </a:r>
            <a:r>
              <a:rPr lang="uk-UA" b="1" dirty="0" smtClean="0">
                <a:latin typeface="Book Antiqua" panose="02040602050305030304" pitchFamily="18" charset="0"/>
              </a:rPr>
              <a:t> ; </a:t>
            </a:r>
            <a:r>
              <a:rPr lang="uk-UA" b="1" dirty="0" err="1" smtClean="0">
                <a:latin typeface="Book Antiqua" panose="02040602050305030304" pitchFamily="18" charset="0"/>
              </a:rPr>
              <a:t>упоряд</a:t>
            </a:r>
            <a:r>
              <a:rPr lang="uk-UA" b="1" dirty="0" smtClean="0">
                <a:latin typeface="Book Antiqua" panose="02040602050305030304" pitchFamily="18" charset="0"/>
              </a:rPr>
              <a:t>. та </a:t>
            </a:r>
            <a:r>
              <a:rPr lang="uk-UA" b="1" dirty="0" err="1" smtClean="0">
                <a:latin typeface="Book Antiqua" panose="02040602050305030304" pitchFamily="18" charset="0"/>
              </a:rPr>
              <a:t>бібліогр</a:t>
            </a:r>
            <a:r>
              <a:rPr lang="uk-UA" b="1" dirty="0" smtClean="0">
                <a:latin typeface="Book Antiqua" panose="02040602050305030304" pitchFamily="18" charset="0"/>
              </a:rPr>
              <a:t>. ред.: Г. П. </a:t>
            </a:r>
            <a:r>
              <a:rPr lang="uk-UA" b="1" dirty="0" err="1" smtClean="0">
                <a:latin typeface="Book Antiqua" panose="02040602050305030304" pitchFamily="18" charset="0"/>
              </a:rPr>
              <a:t>Бахчиванжи</a:t>
            </a:r>
            <a:r>
              <a:rPr lang="uk-UA" b="1" dirty="0" smtClean="0">
                <a:latin typeface="Book Antiqua" panose="02040602050305030304" pitchFamily="18" charset="0"/>
              </a:rPr>
              <a:t>, А. С. </a:t>
            </a:r>
            <a:r>
              <a:rPr lang="uk-UA" b="1" dirty="0" err="1" smtClean="0">
                <a:latin typeface="Book Antiqua" panose="02040602050305030304" pitchFamily="18" charset="0"/>
              </a:rPr>
              <a:t>Ложешник</a:t>
            </a:r>
            <a:r>
              <a:rPr lang="uk-UA" b="1" dirty="0" smtClean="0">
                <a:latin typeface="Book Antiqua" panose="02040602050305030304" pitchFamily="18" charset="0"/>
              </a:rPr>
              <a:t>. – Електрон. дані. – Одеса, 2015. – 435 с. – Режим доступу: </a:t>
            </a:r>
            <a:r>
              <a:rPr lang="uk-UA" b="1" dirty="0" smtClean="0">
                <a:latin typeface="Book Antiqua" panose="02040602050305030304" pitchFamily="18" charset="0"/>
                <a:hlinkClick r:id="rId5"/>
              </a:rPr>
              <a:t>https://cutt.ly/EysBf5D</a:t>
            </a:r>
            <a:r>
              <a:rPr lang="uk-UA" b="1" dirty="0" smtClean="0">
                <a:latin typeface="Book Antiqua" panose="02040602050305030304" pitchFamily="18" charset="0"/>
              </a:rPr>
              <a:t> (дата звернення: 28.04.2020). – Назва з екрана.</a:t>
            </a:r>
            <a:endParaRPr lang="uk-UA" b="1" dirty="0">
              <a:latin typeface="Book Antiqua" panose="02040602050305030304" pitchFamily="18" charset="0"/>
            </a:endParaRPr>
          </a:p>
        </p:txBody>
      </p:sp>
      <p:sp>
        <p:nvSpPr>
          <p:cNvPr id="8" name="Прямоугольник 7"/>
          <p:cNvSpPr/>
          <p:nvPr/>
        </p:nvSpPr>
        <p:spPr>
          <a:xfrm>
            <a:off x="2910013" y="1569572"/>
            <a:ext cx="9097784" cy="1815882"/>
          </a:xfrm>
          <a:prstGeom prst="rect">
            <a:avLst/>
          </a:prstGeom>
        </p:spPr>
        <p:txBody>
          <a:bodyPr wrap="square">
            <a:spAutoFit/>
          </a:bodyPr>
          <a:lstStyle/>
          <a:p>
            <a:pPr algn="just"/>
            <a:r>
              <a:rPr lang="uk-UA" sz="1600" b="1" i="1" dirty="0" smtClean="0">
                <a:latin typeface="Book Antiqua" panose="02040602050305030304" pitchFamily="18" charset="0"/>
              </a:rPr>
              <a:t>Одеський університет імені І. І. Мечникова в роки Другої світової війни зробив значний внесок в історію захисту Вітчизни. З перших днів війни колектив університету вступив у боротьбу: сотні студентів і викладачів пішли добровольцями на фронт, велика частина колективу воювала у партизанських та підпільних загонах, працювала в тилу. Не припиняв своєї роботи і університет, що знаходився в евакуації. Видання призначене для духовного та патріотичного виховання молоді. Буде корисним для істориків, краєзнавців, </a:t>
            </a:r>
            <a:r>
              <a:rPr lang="uk-UA" sz="1600" b="1" i="1" dirty="0" err="1" smtClean="0">
                <a:latin typeface="Book Antiqua" panose="02040602050305030304" pitchFamily="18" charset="0"/>
              </a:rPr>
              <a:t>біографістів</a:t>
            </a:r>
            <a:r>
              <a:rPr lang="uk-UA" sz="1600" b="1" i="1" dirty="0" smtClean="0">
                <a:latin typeface="Book Antiqua" panose="02040602050305030304" pitchFamily="18" charset="0"/>
              </a:rPr>
              <a:t> та всіх, хто цікавиться воєнною історією.</a:t>
            </a:r>
            <a:endParaRPr lang="uk-UA" sz="1600" b="1" i="1" dirty="0">
              <a:latin typeface="Book Antiqua" panose="02040602050305030304" pitchFamily="18" charset="0"/>
            </a:endParaRPr>
          </a:p>
        </p:txBody>
      </p:sp>
    </p:spTree>
    <p:extLst>
      <p:ext uri="{BB962C8B-B14F-4D97-AF65-F5344CB8AC3E}">
        <p14:creationId xmlns:p14="http://schemas.microsoft.com/office/powerpoint/2010/main" val="397185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79" y="215556"/>
            <a:ext cx="4189866" cy="6181247"/>
          </a:xfrm>
          <a:prstGeom prst="rect">
            <a:avLst/>
          </a:prstGeom>
        </p:spPr>
      </p:pic>
      <p:sp>
        <p:nvSpPr>
          <p:cNvPr id="5" name="Прямоугольник 4"/>
          <p:cNvSpPr/>
          <p:nvPr/>
        </p:nvSpPr>
        <p:spPr>
          <a:xfrm>
            <a:off x="5252482" y="745026"/>
            <a:ext cx="6719775" cy="2585323"/>
          </a:xfrm>
          <a:prstGeom prst="rect">
            <a:avLst/>
          </a:prstGeom>
        </p:spPr>
        <p:txBody>
          <a:bodyPr wrap="square">
            <a:spAutoFit/>
          </a:bodyPr>
          <a:lstStyle/>
          <a:p>
            <a:pPr algn="just"/>
            <a:r>
              <a:rPr lang="uk-UA" b="1" dirty="0" smtClean="0">
                <a:latin typeface="Book Antiqua" panose="02040602050305030304" pitchFamily="18" charset="0"/>
              </a:rPr>
              <a:t>	У першій половині дня 23 серпня 1939 р. Гітлер віддав наказ про напад на Польщу в 4:30 ранку 26 серпня. Однак в той же день він отримав послання від Чемберлена, про підтримку Польщі у разі війни. Великобританія 25 серпня підписала з Польщею договір про взаємодопомогу, про що стало відомо в Берліні. Крім того, Італія сповістила про відмову брати участь у війні. Все це призвело до того, що приблизно о 8 годині вечора був відданий наказ про скасування нападу на Польщу.</a:t>
            </a:r>
            <a:endParaRPr lang="uk-UA" b="1" dirty="0">
              <a:latin typeface="Book Antiqua" panose="02040602050305030304" pitchFamily="18" charset="0"/>
            </a:endParaRPr>
          </a:p>
        </p:txBody>
      </p:sp>
      <p:sp>
        <p:nvSpPr>
          <p:cNvPr id="6" name="Прямоугольник 5"/>
          <p:cNvSpPr/>
          <p:nvPr/>
        </p:nvSpPr>
        <p:spPr>
          <a:xfrm>
            <a:off x="5252483" y="4173279"/>
            <a:ext cx="6719775" cy="1508105"/>
          </a:xfrm>
          <a:prstGeom prst="rect">
            <a:avLst/>
          </a:prstGeom>
        </p:spPr>
        <p:txBody>
          <a:bodyPr wrap="square">
            <a:spAutoFit/>
          </a:bodyPr>
          <a:lstStyle/>
          <a:p>
            <a:pPr algn="just"/>
            <a:r>
              <a:rPr lang="uk-UA" b="1" dirty="0" smtClean="0">
                <a:latin typeface="Book Antiqua" panose="02040602050305030304" pitchFamily="18" charset="0"/>
              </a:rPr>
              <a:t>	Вранці 31 серпня Гітлер підписав директиву № 1 про напад на Польщу о 4:45 ранку </a:t>
            </a:r>
            <a:r>
              <a:rPr lang="uk-UA" sz="2000" b="1" u="sng" dirty="0" smtClean="0">
                <a:latin typeface="Book Antiqua" panose="02040602050305030304" pitchFamily="18" charset="0"/>
              </a:rPr>
              <a:t>1 вересня 1939 р</a:t>
            </a:r>
            <a:r>
              <a:rPr lang="uk-UA" b="1" u="sng" dirty="0" smtClean="0">
                <a:latin typeface="Book Antiqua" panose="02040602050305030304" pitchFamily="18" charset="0"/>
              </a:rPr>
              <a:t>. </a:t>
            </a:r>
            <a:r>
              <a:rPr lang="uk-UA" b="1" dirty="0" smtClean="0">
                <a:latin typeface="Book Antiqua" panose="02040602050305030304" pitchFamily="18" charset="0"/>
              </a:rPr>
              <a:t>Перед вторгненням в Польщу, Німеччина провела операцію «</a:t>
            </a:r>
            <a:r>
              <a:rPr lang="uk-UA" b="1" dirty="0" err="1" smtClean="0">
                <a:latin typeface="Book Antiqua" panose="02040602050305030304" pitchFamily="18" charset="0"/>
              </a:rPr>
              <a:t>Гіммлер</a:t>
            </a:r>
            <a:r>
              <a:rPr lang="uk-UA" b="1" dirty="0" smtClean="0">
                <a:latin typeface="Book Antiqua" panose="02040602050305030304" pitchFamily="18" charset="0"/>
              </a:rPr>
              <a:t>», яка шляхом ряду провокацій, повинна була дати формальний привід до війни.</a:t>
            </a:r>
            <a:endParaRPr lang="uk-UA" b="1" dirty="0">
              <a:latin typeface="Book Antiqua" panose="02040602050305030304" pitchFamily="18" charset="0"/>
            </a:endParaRPr>
          </a:p>
        </p:txBody>
      </p:sp>
    </p:spTree>
    <p:extLst>
      <p:ext uri="{BB962C8B-B14F-4D97-AF65-F5344CB8AC3E}">
        <p14:creationId xmlns:p14="http://schemas.microsoft.com/office/powerpoint/2010/main" val="3039614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6250655" y="4623999"/>
            <a:ext cx="5585637" cy="1754326"/>
          </a:xfrm>
          <a:prstGeom prst="rect">
            <a:avLst/>
          </a:prstGeom>
        </p:spPr>
        <p:txBody>
          <a:bodyPr wrap="square">
            <a:spAutoFit/>
          </a:bodyPr>
          <a:lstStyle/>
          <a:p>
            <a:pPr algn="just"/>
            <a:r>
              <a:rPr lang="uk-UA" b="1" dirty="0" smtClean="0">
                <a:latin typeface="Book Antiqua" panose="02040602050305030304" pitchFamily="18" charset="0"/>
              </a:rPr>
              <a:t>Після підписання «Акту про військову капітуляцію Німеччини» 8 травня 1945 р., Указом Президії Верховної Ради СРСР того ж дня, було наказано вважати 9 травня 1945 р. Днем Перемоги з присвоєнням йому статусу вихідного дня.</a:t>
            </a:r>
            <a:endParaRPr lang="uk-UA" b="1" dirty="0">
              <a:latin typeface="Book Antiqua" panose="020406020503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154" y="543800"/>
            <a:ext cx="5735138" cy="3785191"/>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11" y="2675934"/>
            <a:ext cx="5206633" cy="350796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Прямоугольник 4"/>
          <p:cNvSpPr/>
          <p:nvPr/>
        </p:nvSpPr>
        <p:spPr>
          <a:xfrm>
            <a:off x="147219" y="265522"/>
            <a:ext cx="5767680" cy="2031325"/>
          </a:xfrm>
          <a:prstGeom prst="rect">
            <a:avLst/>
          </a:prstGeom>
        </p:spPr>
        <p:txBody>
          <a:bodyPr wrap="square">
            <a:spAutoFit/>
          </a:bodyPr>
          <a:lstStyle/>
          <a:p>
            <a:pPr algn="just"/>
            <a:r>
              <a:rPr lang="uk-UA" b="1" dirty="0" smtClean="0">
                <a:latin typeface="Book Antiqua" panose="02040602050305030304" pitchFamily="18" charset="0"/>
              </a:rPr>
              <a:t>4–11 лютого 1945 р. відбулася Ялтинська (Кримська) конференція союзників (Рузвельта, Сталіна та </a:t>
            </a:r>
            <a:r>
              <a:rPr lang="uk-UA" b="1" dirty="0" err="1" smtClean="0">
                <a:latin typeface="Book Antiqua" panose="02040602050305030304" pitchFamily="18" charset="0"/>
              </a:rPr>
              <a:t>Черчелля</a:t>
            </a:r>
            <a:r>
              <a:rPr lang="uk-UA" b="1" dirty="0" smtClean="0">
                <a:latin typeface="Book Antiqua" panose="02040602050305030304" pitchFamily="18" charset="0"/>
              </a:rPr>
              <a:t>), розробка принципів післявоєнного облаштування світу, узгодження радянсько-польського кордону по «лінії </a:t>
            </a:r>
            <a:r>
              <a:rPr lang="uk-UA" b="1" dirty="0" err="1" smtClean="0">
                <a:latin typeface="Book Antiqua" panose="02040602050305030304" pitchFamily="18" charset="0"/>
              </a:rPr>
              <a:t>Керзона</a:t>
            </a:r>
            <a:r>
              <a:rPr lang="uk-UA" b="1" dirty="0" smtClean="0">
                <a:latin typeface="Book Antiqua" panose="02040602050305030304" pitchFamily="18" charset="0"/>
              </a:rPr>
              <a:t>» (визнання Західної України частиною УРСР).</a:t>
            </a:r>
            <a:endParaRPr lang="uk-UA" b="1" dirty="0">
              <a:latin typeface="Book Antiqua" panose="02040602050305030304" pitchFamily="18" charset="0"/>
            </a:endParaRPr>
          </a:p>
        </p:txBody>
      </p:sp>
    </p:spTree>
    <p:extLst>
      <p:ext uri="{BB962C8B-B14F-4D97-AF65-F5344CB8AC3E}">
        <p14:creationId xmlns:p14="http://schemas.microsoft.com/office/powerpoint/2010/main" val="3367655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207228" y="312065"/>
            <a:ext cx="5777544" cy="523220"/>
          </a:xfrm>
          <a:prstGeom prst="rect">
            <a:avLst/>
          </a:prstGeom>
        </p:spPr>
        <p:txBody>
          <a:bodyPr wrap="none">
            <a:spAutoFit/>
          </a:bodyPr>
          <a:lstStyle/>
          <a:p>
            <a:pPr algn="ctr"/>
            <a:r>
              <a:rPr lang="uk-UA" sz="2800" b="1" dirty="0" smtClean="0">
                <a:solidFill>
                  <a:srgbClr val="FF0000"/>
                </a:solidFill>
                <a:latin typeface="Book Antiqua" panose="02040602050305030304" pitchFamily="18" charset="0"/>
              </a:rPr>
              <a:t>Інформаційні ресурси Інтернет</a:t>
            </a:r>
            <a:endParaRPr lang="uk-UA" sz="2800" b="1" dirty="0">
              <a:solidFill>
                <a:srgbClr val="FF0000"/>
              </a:solidFill>
              <a:latin typeface="Book Antiqua" panose="02040602050305030304" pitchFamily="18" charset="0"/>
            </a:endParaRPr>
          </a:p>
        </p:txBody>
      </p:sp>
      <p:sp>
        <p:nvSpPr>
          <p:cNvPr id="6" name="Прямоугольник 5"/>
          <p:cNvSpPr/>
          <p:nvPr/>
        </p:nvSpPr>
        <p:spPr>
          <a:xfrm>
            <a:off x="487755" y="1334034"/>
            <a:ext cx="11216490" cy="923330"/>
          </a:xfrm>
          <a:prstGeom prst="rect">
            <a:avLst/>
          </a:prstGeom>
        </p:spPr>
        <p:txBody>
          <a:bodyPr wrap="square">
            <a:spAutoFit/>
          </a:bodyPr>
          <a:lstStyle/>
          <a:p>
            <a:pPr algn="just"/>
            <a:r>
              <a:rPr lang="uk-UA" b="1" dirty="0" smtClean="0">
                <a:latin typeface="Book Antiqua" panose="02040602050305030304" pitchFamily="18" charset="0"/>
              </a:rPr>
              <a:t>Українська Друга світова 1939–1945 / розробка сайту Н. А. Вакула ; УІНП. – Електрон. дані. – Україна, 2020. – Режим доступу: </a:t>
            </a:r>
            <a:r>
              <a:rPr lang="uk-UA" b="1" dirty="0" smtClean="0">
                <a:latin typeface="Book Antiqua" panose="02040602050305030304" pitchFamily="18" charset="0"/>
                <a:hlinkClick r:id="rId3"/>
              </a:rPr>
              <a:t>http://www.ww2.memory.gov.ua/#</a:t>
            </a:r>
            <a:r>
              <a:rPr lang="uk-UA" b="1" dirty="0" smtClean="0">
                <a:latin typeface="Book Antiqua" panose="02040602050305030304" pitchFamily="18" charset="0"/>
              </a:rPr>
              <a:t> (дата звернення: 29.04.2020). – </a:t>
            </a:r>
            <a:r>
              <a:rPr lang="uk-UA" b="1" dirty="0" err="1" smtClean="0">
                <a:latin typeface="Book Antiqua" panose="02040602050305030304" pitchFamily="18" charset="0"/>
              </a:rPr>
              <a:t>Загол</a:t>
            </a:r>
            <a:r>
              <a:rPr lang="uk-UA" b="1" dirty="0" smtClean="0">
                <a:latin typeface="Book Antiqua" panose="02040602050305030304" pitchFamily="18" charset="0"/>
              </a:rPr>
              <a:t>. з екрана. </a:t>
            </a:r>
            <a:endParaRPr lang="uk-UA" b="1" dirty="0">
              <a:latin typeface="Book Antiqua" panose="02040602050305030304" pitchFamily="18" charset="0"/>
            </a:endParaRPr>
          </a:p>
        </p:txBody>
      </p:sp>
      <p:sp>
        <p:nvSpPr>
          <p:cNvPr id="8" name="Прямоугольник 7"/>
          <p:cNvSpPr/>
          <p:nvPr/>
        </p:nvSpPr>
        <p:spPr>
          <a:xfrm>
            <a:off x="487755" y="3209687"/>
            <a:ext cx="11216490" cy="1200329"/>
          </a:xfrm>
          <a:prstGeom prst="rect">
            <a:avLst/>
          </a:prstGeom>
        </p:spPr>
        <p:txBody>
          <a:bodyPr wrap="square">
            <a:spAutoFit/>
          </a:bodyPr>
          <a:lstStyle/>
          <a:p>
            <a:pPr algn="just"/>
            <a:r>
              <a:rPr lang="uk-UA" b="1" dirty="0" smtClean="0">
                <a:latin typeface="Book Antiqua" panose="02040602050305030304" pitchFamily="18" charset="0"/>
              </a:rPr>
              <a:t>Національний музей історії України у Другій світовій війні. Меморіальний комплекс. – Електрон. дані. – Україна, 2020. – Режим доступу: </a:t>
            </a:r>
            <a:r>
              <a:rPr lang="uk-UA" b="1" dirty="0" smtClean="0">
                <a:latin typeface="Book Antiqua" panose="02040602050305030304" pitchFamily="18" charset="0"/>
                <a:hlinkClick r:id="rId4"/>
              </a:rPr>
              <a:t>https://www.warmuseum.kiev.ua/_ua/expositions/main_expo/</a:t>
            </a:r>
            <a:r>
              <a:rPr lang="uk-UA" b="1" dirty="0" smtClean="0">
                <a:latin typeface="Book Antiqua" panose="02040602050305030304" pitchFamily="18" charset="0"/>
              </a:rPr>
              <a:t> (дата звернення: 29.04.2020). – </a:t>
            </a:r>
            <a:r>
              <a:rPr lang="uk-UA" b="1" dirty="0" err="1" smtClean="0">
                <a:latin typeface="Book Antiqua" panose="02040602050305030304" pitchFamily="18" charset="0"/>
              </a:rPr>
              <a:t>Загол</a:t>
            </a:r>
            <a:r>
              <a:rPr lang="uk-UA" b="1" dirty="0" smtClean="0">
                <a:latin typeface="Book Antiqua" panose="02040602050305030304" pitchFamily="18" charset="0"/>
              </a:rPr>
              <a:t>. з екрана.  </a:t>
            </a:r>
            <a:endParaRPr lang="uk-UA" b="1" dirty="0">
              <a:latin typeface="Book Antiqua" panose="02040602050305030304" pitchFamily="18" charset="0"/>
            </a:endParaRPr>
          </a:p>
        </p:txBody>
      </p:sp>
      <p:sp>
        <p:nvSpPr>
          <p:cNvPr id="11" name="Прямоугольник 10"/>
          <p:cNvSpPr/>
          <p:nvPr/>
        </p:nvSpPr>
        <p:spPr>
          <a:xfrm>
            <a:off x="487755" y="5257800"/>
            <a:ext cx="11216490" cy="646331"/>
          </a:xfrm>
          <a:prstGeom prst="rect">
            <a:avLst/>
          </a:prstGeom>
        </p:spPr>
        <p:txBody>
          <a:bodyPr wrap="square">
            <a:spAutoFit/>
          </a:bodyPr>
          <a:lstStyle/>
          <a:p>
            <a:pPr algn="just"/>
            <a:r>
              <a:rPr lang="en-US" b="1" dirty="0">
                <a:latin typeface="Book Antiqua" panose="02040602050305030304" pitchFamily="18" charset="0"/>
              </a:rPr>
              <a:t>World War II </a:t>
            </a:r>
            <a:r>
              <a:rPr lang="en-US" b="1" dirty="0" smtClean="0">
                <a:latin typeface="Book Antiqua" panose="02040602050305030304" pitchFamily="18" charset="0"/>
              </a:rPr>
              <a:t>Database</a:t>
            </a:r>
            <a:r>
              <a:rPr lang="uk-UA" b="1" dirty="0" smtClean="0">
                <a:latin typeface="Book Antiqua" panose="02040602050305030304" pitchFamily="18" charset="0"/>
              </a:rPr>
              <a:t> / </a:t>
            </a:r>
            <a:r>
              <a:rPr lang="en-US" b="1" dirty="0">
                <a:latin typeface="Book Antiqua" panose="02040602050305030304" pitchFamily="18" charset="0"/>
              </a:rPr>
              <a:t>founded and managed by C. </a:t>
            </a:r>
            <a:r>
              <a:rPr lang="en-US" b="1" dirty="0" smtClean="0">
                <a:latin typeface="Book Antiqua" panose="02040602050305030304" pitchFamily="18" charset="0"/>
              </a:rPr>
              <a:t>Peter</a:t>
            </a:r>
            <a:r>
              <a:rPr lang="uk-UA" b="1" dirty="0" smtClean="0">
                <a:latin typeface="Book Antiqua" panose="02040602050305030304" pitchFamily="18" charset="0"/>
              </a:rPr>
              <a:t>. </a:t>
            </a:r>
            <a:r>
              <a:rPr lang="ru-RU" b="1" dirty="0">
                <a:latin typeface="Book Antiqua" panose="02040602050305030304" pitchFamily="18" charset="0"/>
              </a:rPr>
              <a:t>– </a:t>
            </a:r>
            <a:r>
              <a:rPr lang="uk-UA" b="1" dirty="0" smtClean="0">
                <a:latin typeface="Book Antiqua" panose="02040602050305030304" pitchFamily="18" charset="0"/>
              </a:rPr>
              <a:t>Електрон. дані</a:t>
            </a:r>
            <a:r>
              <a:rPr lang="ru-RU" b="1" dirty="0" smtClean="0">
                <a:latin typeface="Book Antiqua" panose="02040602050305030304" pitchFamily="18" charset="0"/>
              </a:rPr>
              <a:t>. </a:t>
            </a:r>
            <a:r>
              <a:rPr lang="ru-RU" b="1" dirty="0">
                <a:latin typeface="Book Antiqua" panose="02040602050305030304" pitchFamily="18" charset="0"/>
              </a:rPr>
              <a:t>– </a:t>
            </a:r>
            <a:r>
              <a:rPr lang="ru-RU" b="1" dirty="0" smtClean="0">
                <a:latin typeface="Book Antiqua" panose="02040602050305030304" pitchFamily="18" charset="0"/>
              </a:rPr>
              <a:t>2004–2020</a:t>
            </a:r>
            <a:r>
              <a:rPr lang="ru-RU" b="1" dirty="0">
                <a:latin typeface="Book Antiqua" panose="02040602050305030304" pitchFamily="18" charset="0"/>
              </a:rPr>
              <a:t>. – Режим доступу: </a:t>
            </a:r>
            <a:r>
              <a:rPr lang="en-US" b="1" dirty="0">
                <a:latin typeface="Book Antiqua" panose="02040602050305030304" pitchFamily="18" charset="0"/>
                <a:hlinkClick r:id="rId5"/>
              </a:rPr>
              <a:t>https://ww2db.com</a:t>
            </a:r>
            <a:r>
              <a:rPr lang="en-US" b="1" dirty="0" smtClean="0">
                <a:latin typeface="Book Antiqua" panose="02040602050305030304" pitchFamily="18" charset="0"/>
                <a:hlinkClick r:id="rId5"/>
              </a:rPr>
              <a:t>/</a:t>
            </a:r>
            <a:r>
              <a:rPr lang="uk-UA" b="1" dirty="0" smtClean="0">
                <a:latin typeface="Book Antiqua" panose="02040602050305030304" pitchFamily="18" charset="0"/>
              </a:rPr>
              <a:t> </a:t>
            </a:r>
            <a:r>
              <a:rPr lang="ru-RU" b="1" dirty="0" smtClean="0">
                <a:latin typeface="Book Antiqua" panose="02040602050305030304" pitchFamily="18" charset="0"/>
              </a:rPr>
              <a:t>(</a:t>
            </a:r>
            <a:r>
              <a:rPr lang="ru-RU" b="1" dirty="0">
                <a:latin typeface="Book Antiqua" panose="02040602050305030304" pitchFamily="18" charset="0"/>
              </a:rPr>
              <a:t>дата </a:t>
            </a:r>
            <a:r>
              <a:rPr lang="ru-RU" b="1" dirty="0" smtClean="0">
                <a:latin typeface="Book Antiqua" panose="02040602050305030304" pitchFamily="18" charset="0"/>
              </a:rPr>
              <a:t>з</a:t>
            </a:r>
            <a:r>
              <a:rPr lang="uk-UA" b="1" dirty="0" err="1" smtClean="0">
                <a:latin typeface="Book Antiqua" panose="02040602050305030304" pitchFamily="18" charset="0"/>
              </a:rPr>
              <a:t>вернення</a:t>
            </a:r>
            <a:r>
              <a:rPr lang="ru-RU" b="1" dirty="0" smtClean="0">
                <a:latin typeface="Book Antiqua" panose="02040602050305030304" pitchFamily="18" charset="0"/>
              </a:rPr>
              <a:t>: </a:t>
            </a:r>
            <a:r>
              <a:rPr lang="ru-RU" b="1" dirty="0">
                <a:latin typeface="Book Antiqua" panose="02040602050305030304" pitchFamily="18" charset="0"/>
              </a:rPr>
              <a:t>29.04.2020). – </a:t>
            </a:r>
            <a:r>
              <a:rPr lang="uk-UA" b="1" dirty="0" err="1" smtClean="0">
                <a:latin typeface="Book Antiqua" panose="02040602050305030304" pitchFamily="18" charset="0"/>
              </a:rPr>
              <a:t>Загол</a:t>
            </a:r>
            <a:r>
              <a:rPr lang="uk-UA" b="1" dirty="0" smtClean="0">
                <a:latin typeface="Book Antiqua" panose="02040602050305030304" pitchFamily="18" charset="0"/>
              </a:rPr>
              <a:t>. з екрана</a:t>
            </a:r>
            <a:r>
              <a:rPr lang="ru-RU" b="1" dirty="0" smtClean="0">
                <a:latin typeface="Book Antiqua" panose="02040602050305030304" pitchFamily="18" charset="0"/>
              </a:rPr>
              <a:t>. </a:t>
            </a:r>
            <a:endParaRPr lang="ru-RU" b="1" dirty="0">
              <a:latin typeface="Book Antiqua" panose="02040602050305030304" pitchFamily="18" charset="0"/>
            </a:endParaRPr>
          </a:p>
        </p:txBody>
      </p:sp>
    </p:spTree>
    <p:extLst>
      <p:ext uri="{BB962C8B-B14F-4D97-AF65-F5344CB8AC3E}">
        <p14:creationId xmlns:p14="http://schemas.microsoft.com/office/powerpoint/2010/main" val="2924398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06" y="522603"/>
            <a:ext cx="6109291" cy="4056569"/>
          </a:xfrm>
          <a:prstGeom prst="rect">
            <a:avLst/>
          </a:prstGeom>
          <a:solidFill>
            <a:srgbClr val="FFFFFF">
              <a:shade val="85000"/>
            </a:srgbClr>
          </a:solidFill>
          <a:ln w="57150" cap="sq">
            <a:solidFill>
              <a:schemeClr val="bg2">
                <a:lumMod val="9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805" y="2456138"/>
            <a:ext cx="6127012" cy="4068336"/>
          </a:xfrm>
          <a:prstGeom prst="rect">
            <a:avLst/>
          </a:prstGeom>
          <a:solidFill>
            <a:srgbClr val="FFFFFF">
              <a:shade val="85000"/>
            </a:srgbClr>
          </a:solidFill>
          <a:ln w="5715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stretch>
            <a:fillRect/>
          </a:stretch>
        </p:blipFill>
        <p:spPr>
          <a:xfrm rot="5400000">
            <a:off x="9917995" y="0"/>
            <a:ext cx="2274005" cy="2274005"/>
          </a:xfrm>
          <a:prstGeom prst="rect">
            <a:avLst/>
          </a:prstGeom>
        </p:spPr>
      </p:pic>
      <p:pic>
        <p:nvPicPr>
          <p:cNvPr id="7" name="Рисунок 6"/>
          <p:cNvPicPr>
            <a:picLocks noChangeAspect="1"/>
          </p:cNvPicPr>
          <p:nvPr/>
        </p:nvPicPr>
        <p:blipFill>
          <a:blip r:embed="rId5"/>
          <a:stretch>
            <a:fillRect/>
          </a:stretch>
        </p:blipFill>
        <p:spPr>
          <a:xfrm rot="16200000">
            <a:off x="0" y="4579172"/>
            <a:ext cx="2274005" cy="2274005"/>
          </a:xfrm>
          <a:prstGeom prst="rect">
            <a:avLst/>
          </a:prstGeom>
        </p:spPr>
      </p:pic>
    </p:spTree>
    <p:extLst>
      <p:ext uri="{BB962C8B-B14F-4D97-AF65-F5344CB8AC3E}">
        <p14:creationId xmlns:p14="http://schemas.microsoft.com/office/powerpoint/2010/main" val="100950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087" y="3046718"/>
            <a:ext cx="5435780" cy="3609358"/>
          </a:xfrm>
          <a:prstGeom prst="rect">
            <a:avLst/>
          </a:prstGeom>
          <a:ln w="57150" cap="rnd">
            <a:solidFill>
              <a:schemeClr val="accent1">
                <a:lumMod val="20000"/>
                <a:lumOff val="8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758" y="446114"/>
            <a:ext cx="5299440" cy="3515295"/>
          </a:xfrm>
          <a:prstGeom prst="rect">
            <a:avLst/>
          </a:prstGeom>
          <a:ln w="57150" cap="rnd">
            <a:solidFill>
              <a:schemeClr val="accent3">
                <a:lumMod val="20000"/>
                <a:lumOff val="8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92" y="390693"/>
            <a:ext cx="5274473" cy="3502250"/>
          </a:xfrm>
          <a:prstGeom prst="rect">
            <a:avLst/>
          </a:prstGeom>
          <a:solidFill>
            <a:srgbClr val="FFFFFF">
              <a:shade val="85000"/>
            </a:srgbClr>
          </a:solidFill>
          <a:ln w="57150" cap="sq">
            <a:solidFill>
              <a:schemeClr val="accent1">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Рисунок 6"/>
          <p:cNvPicPr>
            <a:picLocks noChangeAspect="1"/>
          </p:cNvPicPr>
          <p:nvPr/>
        </p:nvPicPr>
        <p:blipFill>
          <a:blip r:embed="rId6"/>
          <a:stretch>
            <a:fillRect/>
          </a:stretch>
        </p:blipFill>
        <p:spPr>
          <a:xfrm rot="16200000">
            <a:off x="0" y="4583995"/>
            <a:ext cx="2274005" cy="2274005"/>
          </a:xfrm>
          <a:prstGeom prst="rect">
            <a:avLst/>
          </a:prstGeom>
        </p:spPr>
      </p:pic>
      <p:pic>
        <p:nvPicPr>
          <p:cNvPr id="8" name="Рисунок 7"/>
          <p:cNvPicPr>
            <a:picLocks noChangeAspect="1"/>
          </p:cNvPicPr>
          <p:nvPr/>
        </p:nvPicPr>
        <p:blipFill>
          <a:blip r:embed="rId6"/>
          <a:stretch>
            <a:fillRect/>
          </a:stretch>
        </p:blipFill>
        <p:spPr>
          <a:xfrm rot="10800000">
            <a:off x="9922357" y="4583994"/>
            <a:ext cx="2274005" cy="2274005"/>
          </a:xfrm>
          <a:prstGeom prst="rect">
            <a:avLst/>
          </a:prstGeom>
        </p:spPr>
      </p:pic>
    </p:spTree>
    <p:extLst>
      <p:ext uri="{BB962C8B-B14F-4D97-AF65-F5344CB8AC3E}">
        <p14:creationId xmlns:p14="http://schemas.microsoft.com/office/powerpoint/2010/main" val="1073329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60" y="2274005"/>
            <a:ext cx="5722940" cy="3800032"/>
          </a:xfrm>
          <a:prstGeom prst="rect">
            <a:avLst/>
          </a:prstGeom>
          <a:solidFill>
            <a:srgbClr val="FFFFFF">
              <a:shade val="85000"/>
            </a:srgbClr>
          </a:solidFill>
          <a:ln w="5715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000" y="511968"/>
            <a:ext cx="5568205" cy="3697288"/>
          </a:xfrm>
          <a:prstGeom prst="rect">
            <a:avLst/>
          </a:prstGeom>
          <a:solidFill>
            <a:srgbClr val="FFFFFF">
              <a:shade val="85000"/>
            </a:srgbClr>
          </a:solidFill>
          <a:ln w="5715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stretch>
            <a:fillRect/>
          </a:stretch>
        </p:blipFill>
        <p:spPr>
          <a:xfrm rot="5400000">
            <a:off x="0" y="0"/>
            <a:ext cx="2274005" cy="2274005"/>
          </a:xfrm>
          <a:prstGeom prst="rect">
            <a:avLst/>
          </a:prstGeom>
        </p:spPr>
      </p:pic>
      <p:pic>
        <p:nvPicPr>
          <p:cNvPr id="7" name="Рисунок 6"/>
          <p:cNvPicPr>
            <a:picLocks noChangeAspect="1"/>
          </p:cNvPicPr>
          <p:nvPr/>
        </p:nvPicPr>
        <p:blipFill>
          <a:blip r:embed="rId6"/>
          <a:stretch>
            <a:fillRect/>
          </a:stretch>
        </p:blipFill>
        <p:spPr>
          <a:xfrm rot="10800000">
            <a:off x="9917995" y="4583995"/>
            <a:ext cx="2274005" cy="2274005"/>
          </a:xfrm>
          <a:prstGeom prst="rect">
            <a:avLst/>
          </a:prstGeom>
        </p:spPr>
      </p:pic>
    </p:spTree>
    <p:extLst>
      <p:ext uri="{BB962C8B-B14F-4D97-AF65-F5344CB8AC3E}">
        <p14:creationId xmlns:p14="http://schemas.microsoft.com/office/powerpoint/2010/main" val="4004385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1262173" y="294060"/>
            <a:ext cx="8685472" cy="1200329"/>
          </a:xfrm>
          <a:prstGeom prst="rect">
            <a:avLst/>
          </a:prstGeom>
        </p:spPr>
        <p:txBody>
          <a:bodyPr wrap="square">
            <a:spAutoFit/>
          </a:bodyPr>
          <a:lstStyle/>
          <a:p>
            <a:pPr algn="ctr"/>
            <a:r>
              <a:rPr lang="uk-UA" sz="2400" b="1" dirty="0" smtClean="0">
                <a:latin typeface="Book Antiqua" panose="02040602050305030304" pitchFamily="18" charset="0"/>
              </a:rPr>
              <a:t>До 75-річчя перемоги над нацизмом </a:t>
            </a:r>
          </a:p>
          <a:p>
            <a:pPr algn="ctr"/>
            <a:r>
              <a:rPr lang="uk-UA" sz="2400" b="1" smtClean="0">
                <a:latin typeface="Book Antiqua" panose="02040602050305030304" pitchFamily="18" charset="0"/>
              </a:rPr>
              <a:t>у Другій </a:t>
            </a:r>
            <a:r>
              <a:rPr lang="uk-UA" sz="2400" b="1" dirty="0" smtClean="0">
                <a:latin typeface="Book Antiqua" panose="02040602050305030304" pitchFamily="18" charset="0"/>
              </a:rPr>
              <a:t>світовій </a:t>
            </a:r>
            <a:r>
              <a:rPr lang="uk-UA" sz="2400" b="1" smtClean="0">
                <a:latin typeface="Book Antiqua" panose="02040602050305030304" pitchFamily="18" charset="0"/>
              </a:rPr>
              <a:t>війні </a:t>
            </a:r>
          </a:p>
          <a:p>
            <a:pPr algn="ctr"/>
            <a:r>
              <a:rPr lang="uk-UA" sz="2400" b="1" smtClean="0">
                <a:latin typeface="Book Antiqua" panose="02040602050305030304" pitchFamily="18" charset="0"/>
              </a:rPr>
              <a:t>в </a:t>
            </a:r>
            <a:r>
              <a:rPr lang="uk-UA" sz="2400" b="1" dirty="0" smtClean="0">
                <a:latin typeface="Book Antiqua" panose="02040602050305030304" pitchFamily="18" charset="0"/>
              </a:rPr>
              <a:t>Одесі заснували пам'ятний знак</a:t>
            </a:r>
            <a:endParaRPr lang="uk-UA" sz="2400" b="1" dirty="0">
              <a:latin typeface="Book Antiqua" panose="02040602050305030304" pitchFamily="18" charset="0"/>
            </a:endParaRPr>
          </a:p>
        </p:txBody>
      </p:sp>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backgroundRemoval t="1027" b="100000" l="0" r="90000"/>
                    </a14:imgEffect>
                  </a14:imgLayer>
                </a14:imgProps>
              </a:ext>
              <a:ext uri="{28A0092B-C50C-407E-A947-70E740481C1C}">
                <a14:useLocalDpi xmlns:a14="http://schemas.microsoft.com/office/drawing/2010/main" val="0"/>
              </a:ext>
            </a:extLst>
          </a:blip>
          <a:stretch>
            <a:fillRect/>
          </a:stretch>
        </p:blipFill>
        <p:spPr>
          <a:xfrm>
            <a:off x="3408179" y="1947971"/>
            <a:ext cx="7524750" cy="4638675"/>
          </a:xfrm>
          <a:prstGeom prst="rect">
            <a:avLst/>
          </a:prstGeom>
        </p:spPr>
      </p:pic>
      <p:pic>
        <p:nvPicPr>
          <p:cNvPr id="8" name="Рисунок 7"/>
          <p:cNvPicPr>
            <a:picLocks noChangeAspect="1"/>
          </p:cNvPicPr>
          <p:nvPr/>
        </p:nvPicPr>
        <p:blipFill>
          <a:blip r:embed="rId5">
            <a:extLst>
              <a:ext uri="{BEBA8EAE-BF5A-486C-A8C5-ECC9F3942E4B}">
                <a14:imgProps xmlns:a14="http://schemas.microsoft.com/office/drawing/2010/main">
                  <a14:imgLayer r:embed="rId4">
                    <a14:imgEffect>
                      <a14:backgroundRemoval t="1643" b="98152" l="7089" r="45190"/>
                    </a14:imgEffect>
                  </a14:imgLayer>
                </a14:imgProps>
              </a:ext>
              <a:ext uri="{28A0092B-C50C-407E-A947-70E740481C1C}">
                <a14:useLocalDpi xmlns:a14="http://schemas.microsoft.com/office/drawing/2010/main" val="0"/>
              </a:ext>
            </a:extLst>
          </a:blip>
          <a:stretch>
            <a:fillRect/>
          </a:stretch>
        </p:blipFill>
        <p:spPr>
          <a:xfrm>
            <a:off x="1842534" y="1947972"/>
            <a:ext cx="7524750" cy="4638675"/>
          </a:xfrm>
          <a:prstGeom prst="rect">
            <a:avLst/>
          </a:prstGeom>
        </p:spPr>
      </p:pic>
    </p:spTree>
    <p:extLst>
      <p:ext uri="{BB962C8B-B14F-4D97-AF65-F5344CB8AC3E}">
        <p14:creationId xmlns:p14="http://schemas.microsoft.com/office/powerpoint/2010/main" val="13179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56191" y="1234327"/>
            <a:ext cx="11360888" cy="646331"/>
          </a:xfrm>
          <a:prstGeom prst="rect">
            <a:avLst/>
          </a:prstGeom>
        </p:spPr>
        <p:txBody>
          <a:bodyPr wrap="square">
            <a:spAutoFit/>
          </a:bodyPr>
          <a:lstStyle/>
          <a:p>
            <a:pPr algn="just"/>
            <a:r>
              <a:rPr lang="ru-RU" b="1" dirty="0" smtClean="0">
                <a:latin typeface="Book Antiqua" panose="02040602050305030304" pitchFamily="18" charset="0"/>
              </a:rPr>
              <a:t>Война </a:t>
            </a:r>
            <a:r>
              <a:rPr lang="ru-RU" b="1" dirty="0">
                <a:latin typeface="Book Antiqua" panose="02040602050305030304" pitchFamily="18" charset="0"/>
              </a:rPr>
              <a:t>и </a:t>
            </a:r>
            <a:r>
              <a:rPr lang="ru-RU" b="1" dirty="0" smtClean="0">
                <a:latin typeface="Book Antiqua" panose="02040602050305030304" pitchFamily="18" charset="0"/>
              </a:rPr>
              <a:t>политика, 1939–1941 </a:t>
            </a:r>
            <a:r>
              <a:rPr lang="ru-RU" b="1" dirty="0">
                <a:latin typeface="Book Antiqua" panose="02040602050305030304" pitchFamily="18" charset="0"/>
              </a:rPr>
              <a:t>/ отв. ред</a:t>
            </a:r>
            <a:r>
              <a:rPr lang="ru-RU" b="1" dirty="0" smtClean="0">
                <a:latin typeface="Book Antiqua" panose="02040602050305030304" pitchFamily="18" charset="0"/>
              </a:rPr>
              <a:t>. </a:t>
            </a:r>
            <a:r>
              <a:rPr lang="ru-RU" b="1" dirty="0">
                <a:latin typeface="Book Antiqua" panose="02040602050305030304" pitchFamily="18" charset="0"/>
              </a:rPr>
              <a:t>А. О. </a:t>
            </a:r>
            <a:r>
              <a:rPr lang="ru-RU" b="1" dirty="0" err="1">
                <a:latin typeface="Book Antiqua" panose="02040602050305030304" pitchFamily="18" charset="0"/>
              </a:rPr>
              <a:t>Чубарьян</a:t>
            </a:r>
            <a:r>
              <a:rPr lang="ru-RU" b="1" dirty="0">
                <a:latin typeface="Book Antiqua" panose="02040602050305030304" pitchFamily="18" charset="0"/>
              </a:rPr>
              <a:t>. – М. : Наука, 2000. – 495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6190</a:t>
            </a:r>
            <a:endParaRPr lang="ru-RU" b="1" i="1" dirty="0">
              <a:latin typeface="Book Antiqua" panose="02040602050305030304" pitchFamily="18" charset="0"/>
            </a:endParaRPr>
          </a:p>
        </p:txBody>
      </p:sp>
      <p:sp>
        <p:nvSpPr>
          <p:cNvPr id="8" name="Прямоугольник 7"/>
          <p:cNvSpPr/>
          <p:nvPr/>
        </p:nvSpPr>
        <p:spPr>
          <a:xfrm>
            <a:off x="356191" y="2049561"/>
            <a:ext cx="11360888" cy="923330"/>
          </a:xfrm>
          <a:prstGeom prst="rect">
            <a:avLst/>
          </a:prstGeom>
        </p:spPr>
        <p:txBody>
          <a:bodyPr wrap="square">
            <a:spAutoFit/>
          </a:bodyPr>
          <a:lstStyle/>
          <a:p>
            <a:pPr algn="just"/>
            <a:r>
              <a:rPr lang="en-US" b="1" dirty="0" smtClean="0">
                <a:latin typeface="Book Antiqua" panose="02040602050305030304" pitchFamily="18" charset="0"/>
              </a:rPr>
              <a:t>Bell P</a:t>
            </a:r>
            <a:r>
              <a:rPr lang="ru-RU" b="1" dirty="0" smtClean="0">
                <a:latin typeface="Book Antiqua" panose="02040602050305030304" pitchFamily="18" charset="0"/>
              </a:rPr>
              <a:t>.</a:t>
            </a:r>
            <a:r>
              <a:rPr lang="en-US" b="1" dirty="0" smtClean="0">
                <a:latin typeface="Book Antiqua" panose="02040602050305030304" pitchFamily="18" charset="0"/>
              </a:rPr>
              <a:t> M</a:t>
            </a:r>
            <a:r>
              <a:rPr lang="ru-RU" b="1" dirty="0" smtClean="0">
                <a:latin typeface="Book Antiqua" panose="02040602050305030304" pitchFamily="18" charset="0"/>
              </a:rPr>
              <a:t>.</a:t>
            </a:r>
            <a:r>
              <a:rPr lang="en-US" b="1" dirty="0" smtClean="0">
                <a:latin typeface="Book Antiqua" panose="02040602050305030304" pitchFamily="18" charset="0"/>
              </a:rPr>
              <a:t> H.</a:t>
            </a:r>
            <a:r>
              <a:rPr lang="ru-RU" b="1" dirty="0" smtClean="0">
                <a:latin typeface="Book Antiqua" panose="02040602050305030304" pitchFamily="18" charset="0"/>
              </a:rPr>
              <a:t> </a:t>
            </a:r>
            <a:r>
              <a:rPr lang="en-US" b="1" dirty="0" smtClean="0">
                <a:latin typeface="Book Antiqua" panose="02040602050305030304" pitchFamily="18" charset="0"/>
              </a:rPr>
              <a:t>The </a:t>
            </a:r>
            <a:r>
              <a:rPr lang="en-US" b="1" dirty="0">
                <a:latin typeface="Book Antiqua" panose="02040602050305030304" pitchFamily="18" charset="0"/>
              </a:rPr>
              <a:t>origins of the Second World War in Europe / P. M. H. Bell. – 2-nd ed. – </a:t>
            </a:r>
            <a:r>
              <a:rPr lang="en-US" b="1" dirty="0" smtClean="0">
                <a:latin typeface="Book Antiqua" panose="02040602050305030304" pitchFamily="18" charset="0"/>
              </a:rPr>
              <a:t>London</a:t>
            </a:r>
            <a:r>
              <a:rPr lang="ru-RU" b="1" dirty="0" smtClean="0">
                <a:latin typeface="Book Antiqua" panose="02040602050305030304" pitchFamily="18" charset="0"/>
              </a:rPr>
              <a:t> </a:t>
            </a:r>
            <a:r>
              <a:rPr lang="en-US" b="1" dirty="0" smtClean="0">
                <a:latin typeface="Book Antiqua" panose="02040602050305030304" pitchFamily="18" charset="0"/>
              </a:rPr>
              <a:t>; </a:t>
            </a:r>
            <a:r>
              <a:rPr lang="en-US" b="1" dirty="0">
                <a:latin typeface="Book Antiqua" panose="02040602050305030304" pitchFamily="18" charset="0"/>
              </a:rPr>
              <a:t>New York : Longmans, 1999. – XIII</a:t>
            </a:r>
            <a:r>
              <a:rPr lang="en-US" b="1" dirty="0" smtClean="0">
                <a:latin typeface="Book Antiqua" panose="02040602050305030304" pitchFamily="18" charset="0"/>
              </a:rPr>
              <a:t>,</a:t>
            </a:r>
            <a:r>
              <a:rPr lang="ru-RU" b="1" dirty="0" smtClean="0">
                <a:latin typeface="Book Antiqua" panose="02040602050305030304" pitchFamily="18" charset="0"/>
              </a:rPr>
              <a:t> </a:t>
            </a:r>
            <a:r>
              <a:rPr lang="en-US" b="1" dirty="0" smtClean="0">
                <a:latin typeface="Book Antiqua" panose="02040602050305030304" pitchFamily="18" charset="0"/>
              </a:rPr>
              <a:t>370 </a:t>
            </a:r>
            <a:r>
              <a:rPr lang="en-US" b="1" dirty="0">
                <a:latin typeface="Book Antiqua" panose="02040602050305030304" pitchFamily="18" charset="0"/>
              </a:rPr>
              <a:t>p</a:t>
            </a:r>
            <a:r>
              <a:rPr lang="en-US" b="1" dirty="0" smtClean="0">
                <a:latin typeface="Book Antiqua" panose="02040602050305030304" pitchFamily="18" charset="0"/>
              </a:rPr>
              <a:t>.</a:t>
            </a:r>
            <a:endParaRPr lang="ru-RU" b="1" dirty="0" smtClean="0">
              <a:latin typeface="Book Antiqua" panose="02040602050305030304" pitchFamily="18" charset="0"/>
            </a:endParaRPr>
          </a:p>
          <a:p>
            <a:pPr algn="just"/>
            <a:r>
              <a:rPr lang="ru-RU" b="1" i="1" dirty="0" smtClean="0">
                <a:latin typeface="Book Antiqua" panose="02040602050305030304" pitchFamily="18" charset="0"/>
              </a:rPr>
              <a:t>Шифр:</a:t>
            </a:r>
            <a:r>
              <a:rPr lang="en-US" b="1" i="1" dirty="0" smtClean="0">
                <a:latin typeface="Book Antiqua" panose="02040602050305030304" pitchFamily="18" charset="0"/>
              </a:rPr>
              <a:t> </a:t>
            </a:r>
            <a:r>
              <a:rPr lang="en-US" b="1" i="1" dirty="0">
                <a:latin typeface="Book Antiqua" panose="02040602050305030304" pitchFamily="18" charset="0"/>
              </a:rPr>
              <a:t>60 </a:t>
            </a:r>
            <a:r>
              <a:rPr lang="en-US" b="1" i="1" dirty="0" smtClean="0">
                <a:latin typeface="Book Antiqua" panose="02040602050305030304" pitchFamily="18" charset="0"/>
              </a:rPr>
              <a:t>6587</a:t>
            </a:r>
            <a:endParaRPr lang="en-US" b="1" i="1" dirty="0">
              <a:latin typeface="Book Antiqua" panose="02040602050305030304" pitchFamily="18" charset="0"/>
            </a:endParaRPr>
          </a:p>
        </p:txBody>
      </p:sp>
      <p:sp>
        <p:nvSpPr>
          <p:cNvPr id="9" name="Прямоугольник 8"/>
          <p:cNvSpPr/>
          <p:nvPr/>
        </p:nvSpPr>
        <p:spPr>
          <a:xfrm>
            <a:off x="356191" y="161256"/>
            <a:ext cx="11360888" cy="923330"/>
          </a:xfrm>
          <a:prstGeom prst="rect">
            <a:avLst/>
          </a:prstGeom>
        </p:spPr>
        <p:txBody>
          <a:bodyPr wrap="square">
            <a:spAutoFit/>
          </a:bodyPr>
          <a:lstStyle/>
          <a:p>
            <a:pPr algn="just"/>
            <a:r>
              <a:rPr lang="en-US" b="1" dirty="0" smtClean="0">
                <a:latin typeface="Book Antiqua" panose="02040602050305030304" pitchFamily="18" charset="0"/>
              </a:rPr>
              <a:t>Mackenzie </a:t>
            </a:r>
            <a:r>
              <a:rPr lang="en-US" b="1" dirty="0">
                <a:latin typeface="Book Antiqua" panose="02040602050305030304" pitchFamily="18" charset="0"/>
              </a:rPr>
              <a:t>S. P</a:t>
            </a:r>
            <a:r>
              <a:rPr lang="en-US" b="1" dirty="0" smtClean="0">
                <a:latin typeface="Book Antiqua" panose="02040602050305030304" pitchFamily="18" charset="0"/>
              </a:rPr>
              <a:t>.</a:t>
            </a:r>
            <a:r>
              <a:rPr lang="ru-RU" b="1" dirty="0" smtClean="0">
                <a:latin typeface="Book Antiqua" panose="02040602050305030304" pitchFamily="18" charset="0"/>
              </a:rPr>
              <a:t> </a:t>
            </a:r>
            <a:r>
              <a:rPr lang="en-US" b="1" dirty="0" smtClean="0">
                <a:latin typeface="Book Antiqua" panose="02040602050305030304" pitchFamily="18" charset="0"/>
              </a:rPr>
              <a:t>The </a:t>
            </a:r>
            <a:r>
              <a:rPr lang="en-US" b="1" dirty="0">
                <a:latin typeface="Book Antiqua" panose="02040602050305030304" pitchFamily="18" charset="0"/>
              </a:rPr>
              <a:t>Second World War in Europe / S. P. Mackenzie. – </a:t>
            </a:r>
            <a:r>
              <a:rPr lang="en-US" b="1" dirty="0" smtClean="0">
                <a:latin typeface="Book Antiqua" panose="02040602050305030304" pitchFamily="18" charset="0"/>
              </a:rPr>
              <a:t>London</a:t>
            </a:r>
            <a:r>
              <a:rPr lang="ru-RU" b="1" dirty="0" smtClean="0">
                <a:latin typeface="Book Antiqua" panose="02040602050305030304" pitchFamily="18" charset="0"/>
              </a:rPr>
              <a:t> ;</a:t>
            </a:r>
            <a:r>
              <a:rPr lang="en-US" b="1" dirty="0" smtClean="0">
                <a:latin typeface="Book Antiqua" panose="02040602050305030304" pitchFamily="18" charset="0"/>
              </a:rPr>
              <a:t> </a:t>
            </a:r>
            <a:r>
              <a:rPr lang="en-US" b="1" dirty="0">
                <a:latin typeface="Book Antiqua" panose="02040602050305030304" pitchFamily="18" charset="0"/>
              </a:rPr>
              <a:t>New York : Longmans, 1999. – X, 150 p</a:t>
            </a:r>
            <a:r>
              <a:rPr lang="en-US" b="1" dirty="0" smtClean="0">
                <a:latin typeface="Book Antiqua" panose="02040602050305030304" pitchFamily="18" charset="0"/>
              </a:rPr>
              <a:t>.</a:t>
            </a:r>
            <a:endParaRPr lang="ru-RU" b="1" dirty="0" smtClean="0">
              <a:latin typeface="Book Antiqua" panose="02040602050305030304" pitchFamily="18" charset="0"/>
            </a:endParaRPr>
          </a:p>
          <a:p>
            <a:pPr algn="just"/>
            <a:r>
              <a:rPr lang="ru-RU" b="1" i="1" dirty="0" smtClean="0">
                <a:latin typeface="Book Antiqua" panose="02040602050305030304" pitchFamily="18" charset="0"/>
              </a:rPr>
              <a:t>Шифр:</a:t>
            </a:r>
            <a:r>
              <a:rPr lang="en-US" b="1" i="1" dirty="0" smtClean="0">
                <a:latin typeface="Book Antiqua" panose="02040602050305030304" pitchFamily="18" charset="0"/>
              </a:rPr>
              <a:t> </a:t>
            </a:r>
            <a:r>
              <a:rPr lang="en-US" b="1" i="1" dirty="0">
                <a:latin typeface="Book Antiqua" panose="02040602050305030304" pitchFamily="18" charset="0"/>
              </a:rPr>
              <a:t>60 </a:t>
            </a:r>
            <a:r>
              <a:rPr lang="en-US" b="1" i="1" dirty="0" smtClean="0">
                <a:latin typeface="Book Antiqua" panose="02040602050305030304" pitchFamily="18" charset="0"/>
              </a:rPr>
              <a:t>6593</a:t>
            </a:r>
            <a:endParaRPr lang="en-US" b="1" i="1" dirty="0">
              <a:latin typeface="Book Antiqua" panose="02040602050305030304" pitchFamily="18" charset="0"/>
            </a:endParaRPr>
          </a:p>
        </p:txBody>
      </p:sp>
      <p:sp>
        <p:nvSpPr>
          <p:cNvPr id="11" name="Прямоугольник 10"/>
          <p:cNvSpPr/>
          <p:nvPr/>
        </p:nvSpPr>
        <p:spPr>
          <a:xfrm>
            <a:off x="356191" y="3198039"/>
            <a:ext cx="11360888" cy="923330"/>
          </a:xfrm>
          <a:prstGeom prst="rect">
            <a:avLst/>
          </a:prstGeom>
        </p:spPr>
        <p:txBody>
          <a:bodyPr wrap="square">
            <a:spAutoFit/>
          </a:bodyPr>
          <a:lstStyle/>
          <a:p>
            <a:pPr algn="just"/>
            <a:r>
              <a:rPr lang="ru-RU" b="1" dirty="0" smtClean="0">
                <a:latin typeface="Book Antiqua" panose="02040602050305030304" pitchFamily="18" charset="0"/>
              </a:rPr>
              <a:t>Беляев </a:t>
            </a:r>
            <a:r>
              <a:rPr lang="ru-RU" b="1" dirty="0">
                <a:latin typeface="Book Antiqua" panose="02040602050305030304" pitchFamily="18" charset="0"/>
              </a:rPr>
              <a:t>С. А. </a:t>
            </a:r>
            <a:r>
              <a:rPr lang="ru-RU" b="1" dirty="0" smtClean="0">
                <a:latin typeface="Book Antiqua" panose="02040602050305030304" pitchFamily="18" charset="0"/>
              </a:rPr>
              <a:t>Кто </a:t>
            </a:r>
            <a:r>
              <a:rPr lang="ru-RU" b="1" dirty="0">
                <a:latin typeface="Book Antiqua" panose="02040602050305030304" pitchFamily="18" charset="0"/>
              </a:rPr>
              <a:t>есть кто во Второй Мировой войне : </a:t>
            </a:r>
            <a:r>
              <a:rPr lang="ru-RU" b="1" dirty="0" smtClean="0">
                <a:latin typeface="Book Antiqua" panose="02040602050305030304" pitchFamily="18" charset="0"/>
              </a:rPr>
              <a:t>словарь </a:t>
            </a:r>
            <a:r>
              <a:rPr lang="ru-RU" b="1" dirty="0">
                <a:latin typeface="Book Antiqua" panose="02040602050305030304" pitchFamily="18" charset="0"/>
              </a:rPr>
              <a:t>/ С. А. </a:t>
            </a:r>
            <a:r>
              <a:rPr lang="ru-RU" b="1" dirty="0" smtClean="0">
                <a:latin typeface="Book Antiqua" panose="02040602050305030304" pitchFamily="18" charset="0"/>
              </a:rPr>
              <a:t>Беляев ; </a:t>
            </a:r>
            <a:r>
              <a:rPr lang="ru-RU" b="1" dirty="0">
                <a:latin typeface="Book Antiqua" panose="02040602050305030304" pitchFamily="18" charset="0"/>
              </a:rPr>
              <a:t>под ред. Д. </a:t>
            </a:r>
            <a:r>
              <a:rPr lang="ru-RU" b="1" dirty="0" err="1">
                <a:latin typeface="Book Antiqua" panose="02040602050305030304" pitchFamily="18" charset="0"/>
              </a:rPr>
              <a:t>Киган</a:t>
            </a:r>
            <a:r>
              <a:rPr lang="ru-RU" b="1" dirty="0">
                <a:latin typeface="Book Antiqua" panose="02040602050305030304" pitchFamily="18" charset="0"/>
              </a:rPr>
              <a:t>. – М. : </a:t>
            </a:r>
            <a:r>
              <a:rPr lang="ru-RU" b="1" dirty="0" err="1">
                <a:latin typeface="Book Antiqua" panose="02040602050305030304" pitchFamily="18" charset="0"/>
              </a:rPr>
              <a:t>Дограф</a:t>
            </a:r>
            <a:r>
              <a:rPr lang="ru-RU" b="1" dirty="0">
                <a:latin typeface="Book Antiqua" panose="02040602050305030304" pitchFamily="18" charset="0"/>
              </a:rPr>
              <a:t> : </a:t>
            </a:r>
            <a:r>
              <a:rPr lang="ru-RU" b="1" dirty="0" err="1">
                <a:latin typeface="Book Antiqua" panose="02040602050305030304" pitchFamily="18" charset="0"/>
              </a:rPr>
              <a:t>Рутледж</a:t>
            </a:r>
            <a:r>
              <a:rPr lang="ru-RU" b="1" dirty="0">
                <a:latin typeface="Book Antiqua" panose="02040602050305030304" pitchFamily="18" charset="0"/>
              </a:rPr>
              <a:t>, 2000. – 222 с. – </a:t>
            </a:r>
            <a:r>
              <a:rPr lang="ru-RU" b="1" dirty="0" smtClean="0">
                <a:latin typeface="Book Antiqua" panose="02040602050305030304" pitchFamily="18" charset="0"/>
              </a:rPr>
              <a:t>(Кто </a:t>
            </a:r>
            <a:r>
              <a:rPr lang="ru-RU" b="1" dirty="0">
                <a:latin typeface="Book Antiqua" panose="02040602050305030304" pitchFamily="18" charset="0"/>
              </a:rPr>
              <a:t>есть </a:t>
            </a:r>
            <a:r>
              <a:rPr lang="ru-RU" b="1" dirty="0" smtClean="0">
                <a:latin typeface="Book Antiqua" panose="02040602050305030304" pitchFamily="18" charset="0"/>
              </a:rPr>
              <a:t>кто).</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6401</a:t>
            </a:r>
            <a:endParaRPr lang="ru-RU" b="1" i="1" dirty="0">
              <a:latin typeface="Book Antiqua" panose="02040602050305030304" pitchFamily="18" charset="0"/>
            </a:endParaRPr>
          </a:p>
        </p:txBody>
      </p:sp>
      <p:sp>
        <p:nvSpPr>
          <p:cNvPr id="13" name="Прямоугольник 12"/>
          <p:cNvSpPr/>
          <p:nvPr/>
        </p:nvSpPr>
        <p:spPr>
          <a:xfrm>
            <a:off x="356191" y="4272747"/>
            <a:ext cx="11360888" cy="923330"/>
          </a:xfrm>
          <a:prstGeom prst="rect">
            <a:avLst/>
          </a:prstGeom>
        </p:spPr>
        <p:txBody>
          <a:bodyPr wrap="square">
            <a:spAutoFit/>
          </a:bodyPr>
          <a:lstStyle/>
          <a:p>
            <a:pPr algn="just"/>
            <a:r>
              <a:rPr lang="ru-RU" b="1" dirty="0" smtClean="0">
                <a:latin typeface="Book Antiqua" panose="02040602050305030304" pitchFamily="18" charset="0"/>
              </a:rPr>
              <a:t>Черчилль У. Вторая </a:t>
            </a:r>
            <a:r>
              <a:rPr lang="ru-RU" b="1" dirty="0">
                <a:latin typeface="Book Antiqua" panose="02040602050305030304" pitchFamily="18" charset="0"/>
              </a:rPr>
              <a:t>мировая война / У. </a:t>
            </a:r>
            <a:r>
              <a:rPr lang="ru-RU" b="1" dirty="0" smtClean="0">
                <a:latin typeface="Book Antiqua" panose="02040602050305030304" pitchFamily="18" charset="0"/>
              </a:rPr>
              <a:t>Черчилль ; </a:t>
            </a:r>
            <a:r>
              <a:rPr lang="ru-RU" b="1" dirty="0">
                <a:latin typeface="Book Antiqua" panose="02040602050305030304" pitchFamily="18" charset="0"/>
              </a:rPr>
              <a:t>вступ. ст. и общ. ред</a:t>
            </a:r>
            <a:r>
              <a:rPr lang="ru-RU" b="1" dirty="0" smtClean="0">
                <a:latin typeface="Book Antiqua" panose="02040602050305030304" pitchFamily="18" charset="0"/>
              </a:rPr>
              <a:t>. </a:t>
            </a:r>
            <a:r>
              <a:rPr lang="ru-RU" b="1" dirty="0">
                <a:latin typeface="Book Antiqua" panose="02040602050305030304" pitchFamily="18" charset="0"/>
              </a:rPr>
              <a:t>О. В. </a:t>
            </a:r>
            <a:r>
              <a:rPr lang="ru-RU" b="1" dirty="0" err="1">
                <a:latin typeface="Book Antiqua" panose="02040602050305030304" pitchFamily="18" charset="0"/>
              </a:rPr>
              <a:t>Будницкий</a:t>
            </a:r>
            <a:r>
              <a:rPr lang="ru-RU" b="1" dirty="0">
                <a:latin typeface="Book Antiqua" panose="02040602050305030304" pitchFamily="18" charset="0"/>
              </a:rPr>
              <a:t>. – Ростов н/Д : Феникс, 1997. – 637 с. – (События, изменившие мир</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71 </a:t>
            </a:r>
            <a:r>
              <a:rPr lang="ru-RU" b="1" i="1" dirty="0" smtClean="0">
                <a:latin typeface="Book Antiqua" panose="02040602050305030304" pitchFamily="18" charset="0"/>
              </a:rPr>
              <a:t>5754</a:t>
            </a:r>
            <a:endParaRPr lang="ru-RU" b="1" i="1" dirty="0">
              <a:latin typeface="Book Antiqua" panose="02040602050305030304" pitchFamily="18" charset="0"/>
            </a:endParaRPr>
          </a:p>
        </p:txBody>
      </p:sp>
      <p:sp>
        <p:nvSpPr>
          <p:cNvPr id="14" name="Прямоугольник 13"/>
          <p:cNvSpPr/>
          <p:nvPr/>
        </p:nvSpPr>
        <p:spPr>
          <a:xfrm>
            <a:off x="356191" y="5470375"/>
            <a:ext cx="11360888" cy="923330"/>
          </a:xfrm>
          <a:prstGeom prst="rect">
            <a:avLst/>
          </a:prstGeom>
        </p:spPr>
        <p:txBody>
          <a:bodyPr wrap="square">
            <a:spAutoFit/>
          </a:bodyPr>
          <a:lstStyle/>
          <a:p>
            <a:pPr algn="just"/>
            <a:r>
              <a:rPr lang="ru-RU" b="1" dirty="0">
                <a:latin typeface="Book Antiqua" panose="02040602050305030304" pitchFamily="18" charset="0"/>
              </a:rPr>
              <a:t>Блицкриг в Европе, </a:t>
            </a:r>
            <a:r>
              <a:rPr lang="ru-RU" b="1" dirty="0" smtClean="0">
                <a:latin typeface="Book Antiqua" panose="02040602050305030304" pitchFamily="18" charset="0"/>
              </a:rPr>
              <a:t>1939–1941</a:t>
            </a:r>
            <a:r>
              <a:rPr lang="ru-RU" b="1" dirty="0">
                <a:latin typeface="Book Antiqua" panose="02040602050305030304" pitchFamily="18" charset="0"/>
              </a:rPr>
              <a:t>. Польша / сост</a:t>
            </a:r>
            <a:r>
              <a:rPr lang="ru-RU" b="1" dirty="0" smtClean="0">
                <a:latin typeface="Book Antiqua" panose="02040602050305030304" pitchFamily="18" charset="0"/>
              </a:rPr>
              <a:t>. </a:t>
            </a:r>
            <a:r>
              <a:rPr lang="ru-RU" b="1" dirty="0">
                <a:latin typeface="Book Antiqua" panose="02040602050305030304" pitchFamily="18" charset="0"/>
              </a:rPr>
              <a:t>Б. Лозовский. – М</a:t>
            </a:r>
            <a:r>
              <a:rPr lang="ru-RU" b="1" dirty="0" smtClean="0">
                <a:latin typeface="Book Antiqua" panose="02040602050305030304" pitchFamily="18" charset="0"/>
              </a:rPr>
              <a:t>. : АСТ ; СПб. : </a:t>
            </a:r>
            <a:r>
              <a:rPr lang="ru-RU" b="1" dirty="0" err="1">
                <a:latin typeface="Book Antiqua" panose="02040602050305030304" pitchFamily="18" charset="0"/>
              </a:rPr>
              <a:t>Terra</a:t>
            </a:r>
            <a:r>
              <a:rPr lang="ru-RU" b="1" dirty="0">
                <a:latin typeface="Book Antiqua" panose="02040602050305030304" pitchFamily="18" charset="0"/>
              </a:rPr>
              <a:t> </a:t>
            </a:r>
            <a:r>
              <a:rPr lang="ru-RU" b="1" dirty="0" err="1">
                <a:latin typeface="Book Antiqua" panose="02040602050305030304" pitchFamily="18" charset="0"/>
              </a:rPr>
              <a:t>Fantastica</a:t>
            </a:r>
            <a:r>
              <a:rPr lang="ru-RU" b="1" dirty="0">
                <a:latin typeface="Book Antiqua" panose="02040602050305030304" pitchFamily="18" charset="0"/>
              </a:rPr>
              <a:t>, 2004. – 478 </a:t>
            </a:r>
            <a:r>
              <a:rPr lang="ru-RU" b="1" dirty="0" smtClean="0">
                <a:latin typeface="Book Antiqua" panose="02040602050305030304" pitchFamily="18" charset="0"/>
              </a:rPr>
              <a:t>с. </a:t>
            </a:r>
            <a:r>
              <a:rPr lang="ru-RU" b="1" dirty="0">
                <a:latin typeface="Book Antiqua" panose="02040602050305030304" pitchFamily="18" charset="0"/>
              </a:rPr>
              <a:t>– (</a:t>
            </a:r>
            <a:r>
              <a:rPr lang="ru-RU" b="1" dirty="0" smtClean="0">
                <a:latin typeface="Book Antiqua" panose="02040602050305030304" pitchFamily="18" charset="0"/>
              </a:rPr>
              <a:t>Воен.-ист. </a:t>
            </a:r>
            <a:r>
              <a:rPr lang="ru-RU" b="1" dirty="0">
                <a:latin typeface="Book Antiqua" panose="02040602050305030304" pitchFamily="18" charset="0"/>
              </a:rPr>
              <a:t>б</a:t>
            </a:r>
            <a:r>
              <a:rPr lang="ru-RU" b="1" dirty="0" smtClean="0">
                <a:latin typeface="Book Antiqua" panose="02040602050305030304" pitchFamily="18" charset="0"/>
              </a:rPr>
              <a:t>-ка).</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60 7052</a:t>
            </a:r>
          </a:p>
        </p:txBody>
      </p:sp>
    </p:spTree>
    <p:extLst>
      <p:ext uri="{BB962C8B-B14F-4D97-AF65-F5344CB8AC3E}">
        <p14:creationId xmlns:p14="http://schemas.microsoft.com/office/powerpoint/2010/main" val="28237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61507" y="181676"/>
            <a:ext cx="11500884" cy="646331"/>
          </a:xfrm>
          <a:prstGeom prst="rect">
            <a:avLst/>
          </a:prstGeom>
        </p:spPr>
        <p:txBody>
          <a:bodyPr wrap="square">
            <a:spAutoFit/>
          </a:bodyPr>
          <a:lstStyle/>
          <a:p>
            <a:pPr algn="just"/>
            <a:r>
              <a:rPr lang="ru-RU" b="1" dirty="0" smtClean="0">
                <a:latin typeface="Book Antiqua" panose="02040602050305030304" pitchFamily="18" charset="0"/>
              </a:rPr>
              <a:t>Фенбі Д. Альянс </a:t>
            </a:r>
            <a:r>
              <a:rPr lang="ru-RU" b="1" dirty="0">
                <a:latin typeface="Book Antiqua" panose="02040602050305030304" pitchFamily="18" charset="0"/>
              </a:rPr>
              <a:t>/ Д. </a:t>
            </a:r>
            <a:r>
              <a:rPr lang="ru-RU" b="1" dirty="0" smtClean="0">
                <a:latin typeface="Book Antiqua" panose="02040602050305030304" pitchFamily="18" charset="0"/>
              </a:rPr>
              <a:t>Фенбі ; пер</a:t>
            </a:r>
            <a:r>
              <a:rPr lang="ru-RU" b="1" dirty="0">
                <a:latin typeface="Book Antiqua" panose="02040602050305030304" pitchFamily="18" charset="0"/>
              </a:rPr>
              <a:t>. з англ</a:t>
            </a:r>
            <a:r>
              <a:rPr lang="ru-RU" b="1" dirty="0" smtClean="0">
                <a:latin typeface="Book Antiqua" panose="02040602050305030304" pitchFamily="18" charset="0"/>
              </a:rPr>
              <a:t>. </a:t>
            </a:r>
            <a:r>
              <a:rPr lang="ru-RU" b="1" dirty="0">
                <a:latin typeface="Book Antiqua" panose="02040602050305030304" pitchFamily="18" charset="0"/>
              </a:rPr>
              <a:t>П. </a:t>
            </a:r>
            <a:r>
              <a:rPr lang="ru-RU" b="1" dirty="0" err="1">
                <a:latin typeface="Book Antiqua" panose="02040602050305030304" pitchFamily="18" charset="0"/>
              </a:rPr>
              <a:t>Таращук</a:t>
            </a:r>
            <a:r>
              <a:rPr lang="ru-RU" b="1" dirty="0">
                <a:latin typeface="Book Antiqua" panose="02040602050305030304" pitchFamily="18" charset="0"/>
              </a:rPr>
              <a:t>. – </a:t>
            </a:r>
            <a:r>
              <a:rPr lang="ru-RU" b="1" dirty="0" err="1">
                <a:latin typeface="Book Antiqua" panose="02040602050305030304" pitchFamily="18" charset="0"/>
              </a:rPr>
              <a:t>Київ</a:t>
            </a:r>
            <a:r>
              <a:rPr lang="ru-RU" b="1" dirty="0">
                <a:latin typeface="Book Antiqua" panose="02040602050305030304" pitchFamily="18" charset="0"/>
              </a:rPr>
              <a:t> : </a:t>
            </a:r>
            <a:r>
              <a:rPr lang="ru-RU" b="1" dirty="0" err="1">
                <a:latin typeface="Book Antiqua" panose="02040602050305030304" pitchFamily="18" charset="0"/>
              </a:rPr>
              <a:t>Темпора</a:t>
            </a:r>
            <a:r>
              <a:rPr lang="ru-RU" b="1" dirty="0">
                <a:latin typeface="Book Antiqua" panose="02040602050305030304" pitchFamily="18" charset="0"/>
              </a:rPr>
              <a:t>, 2010. – 504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60 6972 </a:t>
            </a:r>
          </a:p>
        </p:txBody>
      </p:sp>
      <p:sp>
        <p:nvSpPr>
          <p:cNvPr id="6" name="Прямоугольник 5"/>
          <p:cNvSpPr/>
          <p:nvPr/>
        </p:nvSpPr>
        <p:spPr>
          <a:xfrm>
            <a:off x="361507" y="937955"/>
            <a:ext cx="11500884" cy="923330"/>
          </a:xfrm>
          <a:prstGeom prst="rect">
            <a:avLst/>
          </a:prstGeom>
        </p:spPr>
        <p:txBody>
          <a:bodyPr wrap="square">
            <a:spAutoFit/>
          </a:bodyPr>
          <a:lstStyle/>
          <a:p>
            <a:pPr algn="just"/>
            <a:r>
              <a:rPr lang="ru-RU" b="1" dirty="0" smtClean="0">
                <a:latin typeface="Book Antiqua" panose="02040602050305030304" pitchFamily="18" charset="0"/>
              </a:rPr>
              <a:t>Черныш А. М. Большая </a:t>
            </a:r>
            <a:r>
              <a:rPr lang="ru-RU" b="1" dirty="0">
                <a:latin typeface="Book Antiqua" panose="02040602050305030304" pitchFamily="18" charset="0"/>
              </a:rPr>
              <a:t>игра двух диктаторов. Вторая мировая война </a:t>
            </a:r>
            <a:r>
              <a:rPr lang="ru-RU" b="1" dirty="0" smtClean="0">
                <a:latin typeface="Book Antiqua" panose="02040602050305030304" pitchFamily="18" charset="0"/>
              </a:rPr>
              <a:t>– до </a:t>
            </a:r>
            <a:r>
              <a:rPr lang="ru-RU" b="1" dirty="0">
                <a:latin typeface="Book Antiqua" panose="02040602050305030304" pitchFamily="18" charset="0"/>
              </a:rPr>
              <a:t>и </a:t>
            </a:r>
            <a:r>
              <a:rPr lang="ru-RU" b="1" dirty="0" smtClean="0">
                <a:latin typeface="Book Antiqua" panose="02040602050305030304" pitchFamily="18" charset="0"/>
              </a:rPr>
              <a:t>после / </a:t>
            </a:r>
            <a:r>
              <a:rPr lang="ru-RU" b="1" dirty="0">
                <a:latin typeface="Book Antiqua" panose="02040602050305030304" pitchFamily="18" charset="0"/>
              </a:rPr>
              <a:t>А. М. Черныш. – Одесса : ВМВ, 2006. – 519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6722</a:t>
            </a:r>
            <a:endParaRPr lang="ru-RU" b="1" i="1" dirty="0">
              <a:latin typeface="Book Antiqua" panose="02040602050305030304" pitchFamily="18" charset="0"/>
            </a:endParaRPr>
          </a:p>
        </p:txBody>
      </p:sp>
      <p:sp>
        <p:nvSpPr>
          <p:cNvPr id="9" name="Прямоугольник 8"/>
          <p:cNvSpPr/>
          <p:nvPr/>
        </p:nvSpPr>
        <p:spPr>
          <a:xfrm>
            <a:off x="361507" y="2081178"/>
            <a:ext cx="11500884" cy="923330"/>
          </a:xfrm>
          <a:prstGeom prst="rect">
            <a:avLst/>
          </a:prstGeom>
        </p:spPr>
        <p:txBody>
          <a:bodyPr wrap="square">
            <a:spAutoFit/>
          </a:bodyPr>
          <a:lstStyle/>
          <a:p>
            <a:pPr algn="just"/>
            <a:r>
              <a:rPr lang="ru-RU" b="1" dirty="0" smtClean="0">
                <a:latin typeface="Book Antiqua" panose="02040602050305030304" pitchFamily="18" charset="0"/>
              </a:rPr>
              <a:t>Фуллер Д. Ф. Ч. Вторая </a:t>
            </a:r>
            <a:r>
              <a:rPr lang="ru-RU" b="1" dirty="0">
                <a:latin typeface="Book Antiqua" panose="02040602050305030304" pitchFamily="18" charset="0"/>
              </a:rPr>
              <a:t>мировая война </a:t>
            </a:r>
            <a:r>
              <a:rPr lang="ru-RU" b="1" dirty="0" smtClean="0">
                <a:latin typeface="Book Antiqua" panose="02040602050305030304" pitchFamily="18" charset="0"/>
              </a:rPr>
              <a:t>1939–1945 </a:t>
            </a:r>
            <a:r>
              <a:rPr lang="ru-RU" b="1" dirty="0">
                <a:latin typeface="Book Antiqua" panose="02040602050305030304" pitchFamily="18" charset="0"/>
              </a:rPr>
              <a:t>гг. Стратегический и тактический обзор / Д. Ф. Ч. Фуллер. – М. : </a:t>
            </a:r>
            <a:r>
              <a:rPr lang="ru-RU" b="1" dirty="0" smtClean="0">
                <a:latin typeface="Book Antiqua" panose="02040602050305030304" pitchFamily="18" charset="0"/>
              </a:rPr>
              <a:t>АСТ ; </a:t>
            </a:r>
            <a:r>
              <a:rPr lang="ru-RU" b="1" dirty="0">
                <a:latin typeface="Book Antiqua" panose="02040602050305030304" pitchFamily="18" charset="0"/>
              </a:rPr>
              <a:t>СПб. : Полигон, 2006. – 559 </a:t>
            </a:r>
            <a:r>
              <a:rPr lang="ru-RU" b="1" dirty="0" smtClean="0">
                <a:latin typeface="Book Antiqua" panose="02040602050305030304" pitchFamily="18" charset="0"/>
              </a:rPr>
              <a:t>с. – </a:t>
            </a:r>
            <a:r>
              <a:rPr lang="ru-RU" b="1" dirty="0">
                <a:latin typeface="Book Antiqua" panose="02040602050305030304" pitchFamily="18" charset="0"/>
              </a:rPr>
              <a:t>(Неизвестные войны</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220 8529</a:t>
            </a:r>
            <a:endParaRPr lang="ru-RU" b="1" i="1" dirty="0">
              <a:latin typeface="Book Antiqua" panose="02040602050305030304" pitchFamily="18" charset="0"/>
            </a:endParaRPr>
          </a:p>
        </p:txBody>
      </p:sp>
      <p:sp>
        <p:nvSpPr>
          <p:cNvPr id="11" name="Прямоугольник 10"/>
          <p:cNvSpPr/>
          <p:nvPr/>
        </p:nvSpPr>
        <p:spPr>
          <a:xfrm>
            <a:off x="345558" y="3224402"/>
            <a:ext cx="11500884" cy="923330"/>
          </a:xfrm>
          <a:prstGeom prst="rect">
            <a:avLst/>
          </a:prstGeom>
        </p:spPr>
        <p:txBody>
          <a:bodyPr wrap="square">
            <a:spAutoFit/>
          </a:bodyPr>
          <a:lstStyle/>
          <a:p>
            <a:pPr algn="just"/>
            <a:r>
              <a:rPr lang="ru-RU" b="1" dirty="0" smtClean="0">
                <a:latin typeface="Book Antiqua" panose="02040602050305030304" pitchFamily="18" charset="0"/>
              </a:rPr>
              <a:t>Соколов Б. В. Вторая </a:t>
            </a:r>
            <a:r>
              <a:rPr lang="ru-RU" b="1" dirty="0">
                <a:latin typeface="Book Antiqua" panose="02040602050305030304" pitchFamily="18" charset="0"/>
              </a:rPr>
              <a:t>мировая. Факты и версии / Б. В. Соколов. – М. : АСТ-ПРЕСС КНИГА, 2005. – 431 с. </a:t>
            </a:r>
            <a:r>
              <a:rPr lang="ru-RU" b="1" dirty="0" smtClean="0">
                <a:latin typeface="Book Antiqua" panose="02040602050305030304" pitchFamily="18" charset="0"/>
              </a:rPr>
              <a:t>– </a:t>
            </a:r>
            <a:r>
              <a:rPr lang="ru-RU" b="1" dirty="0">
                <a:latin typeface="Book Antiqua" panose="02040602050305030304" pitchFamily="18" charset="0"/>
              </a:rPr>
              <a:t>(Историческое расследование</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78 </a:t>
            </a:r>
            <a:r>
              <a:rPr lang="ru-RU" b="1" i="1" dirty="0" smtClean="0">
                <a:latin typeface="Book Antiqua" panose="02040602050305030304" pitchFamily="18" charset="0"/>
              </a:rPr>
              <a:t>25960</a:t>
            </a:r>
            <a:endParaRPr lang="ru-RU" b="1" i="1" dirty="0">
              <a:latin typeface="Book Antiqua" panose="02040602050305030304" pitchFamily="18" charset="0"/>
            </a:endParaRPr>
          </a:p>
        </p:txBody>
      </p:sp>
      <p:sp>
        <p:nvSpPr>
          <p:cNvPr id="12" name="Прямоугольник 11"/>
          <p:cNvSpPr/>
          <p:nvPr/>
        </p:nvSpPr>
        <p:spPr>
          <a:xfrm>
            <a:off x="345558" y="4367625"/>
            <a:ext cx="11500884" cy="923330"/>
          </a:xfrm>
          <a:prstGeom prst="rect">
            <a:avLst/>
          </a:prstGeom>
        </p:spPr>
        <p:txBody>
          <a:bodyPr wrap="square">
            <a:spAutoFit/>
          </a:bodyPr>
          <a:lstStyle/>
          <a:p>
            <a:pPr algn="just"/>
            <a:r>
              <a:rPr lang="ru-RU" b="1" dirty="0" smtClean="0">
                <a:latin typeface="Book Antiqua" panose="02040602050305030304" pitchFamily="18" charset="0"/>
              </a:rPr>
              <a:t>Типпельскирх К. История </a:t>
            </a:r>
            <a:r>
              <a:rPr lang="ru-RU" b="1" dirty="0">
                <a:latin typeface="Book Antiqua" panose="02040602050305030304" pitchFamily="18" charset="0"/>
              </a:rPr>
              <a:t>второй мировой войны, </a:t>
            </a:r>
            <a:r>
              <a:rPr lang="ru-RU" b="1" dirty="0" smtClean="0">
                <a:latin typeface="Book Antiqua" panose="02040602050305030304" pitchFamily="18" charset="0"/>
              </a:rPr>
              <a:t>1939–1945 </a:t>
            </a:r>
            <a:r>
              <a:rPr lang="ru-RU" b="1" dirty="0">
                <a:latin typeface="Book Antiqua" panose="02040602050305030304" pitchFamily="18" charset="0"/>
              </a:rPr>
              <a:t>/ </a:t>
            </a:r>
            <a:r>
              <a:rPr lang="ru-RU" b="1" dirty="0" smtClean="0">
                <a:latin typeface="Book Antiqua" panose="02040602050305030304" pitchFamily="18" charset="0"/>
              </a:rPr>
              <a:t>К. </a:t>
            </a:r>
            <a:r>
              <a:rPr lang="ru-RU" b="1" dirty="0">
                <a:latin typeface="Book Antiqua" panose="02040602050305030304" pitchFamily="18" charset="0"/>
              </a:rPr>
              <a:t>Типпельскирх. – М. : АСТ, 2001. – 795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60 6287</a:t>
            </a:r>
          </a:p>
        </p:txBody>
      </p:sp>
      <p:sp>
        <p:nvSpPr>
          <p:cNvPr id="13" name="Прямоугольник 12"/>
          <p:cNvSpPr/>
          <p:nvPr/>
        </p:nvSpPr>
        <p:spPr>
          <a:xfrm>
            <a:off x="361507" y="5510849"/>
            <a:ext cx="11500884" cy="923330"/>
          </a:xfrm>
          <a:prstGeom prst="rect">
            <a:avLst/>
          </a:prstGeom>
        </p:spPr>
        <p:txBody>
          <a:bodyPr wrap="square">
            <a:spAutoFit/>
          </a:bodyPr>
          <a:lstStyle/>
          <a:p>
            <a:pPr algn="just"/>
            <a:r>
              <a:rPr lang="ru-RU" b="1" dirty="0" smtClean="0">
                <a:latin typeface="Book Antiqua" panose="02040602050305030304" pitchFamily="18" charset="0"/>
              </a:rPr>
              <a:t>Вульфсон М. 100 </a:t>
            </a:r>
            <a:r>
              <a:rPr lang="ru-RU" b="1" dirty="0">
                <a:latin typeface="Book Antiqua" panose="02040602050305030304" pitchFamily="18" charset="0"/>
              </a:rPr>
              <a:t>дней, которые разрушили мир : из истории тайной дипломатии </a:t>
            </a:r>
            <a:r>
              <a:rPr lang="ru-RU" b="1" dirty="0" smtClean="0">
                <a:latin typeface="Book Antiqua" panose="02040602050305030304" pitchFamily="18" charset="0"/>
              </a:rPr>
              <a:t>1939–1940 </a:t>
            </a:r>
            <a:r>
              <a:rPr lang="ru-RU" b="1" dirty="0">
                <a:latin typeface="Book Antiqua" panose="02040602050305030304" pitchFamily="18" charset="0"/>
              </a:rPr>
              <a:t>/ М. Вульфсон. – Рига : Глория </a:t>
            </a:r>
            <a:r>
              <a:rPr lang="ru-RU" b="1" dirty="0" smtClean="0">
                <a:latin typeface="Book Antiqua" panose="02040602050305030304" pitchFamily="18" charset="0"/>
              </a:rPr>
              <a:t>– М., </a:t>
            </a:r>
            <a:r>
              <a:rPr lang="ru-RU" b="1" dirty="0">
                <a:latin typeface="Book Antiqua" panose="02040602050305030304" pitchFamily="18" charset="0"/>
              </a:rPr>
              <a:t>2001. – 128 с.</a:t>
            </a:r>
          </a:p>
          <a:p>
            <a:pPr algn="just"/>
            <a:r>
              <a:rPr lang="ru-RU" b="1" i="1" dirty="0">
                <a:latin typeface="Book Antiqua" panose="02040602050305030304" pitchFamily="18" charset="0"/>
              </a:rPr>
              <a:t>Шифр: 60 7114</a:t>
            </a:r>
          </a:p>
        </p:txBody>
      </p:sp>
    </p:spTree>
    <p:extLst>
      <p:ext uri="{BB962C8B-B14F-4D97-AF65-F5344CB8AC3E}">
        <p14:creationId xmlns:p14="http://schemas.microsoft.com/office/powerpoint/2010/main" val="20013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93" y="266999"/>
            <a:ext cx="4250271" cy="576284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85" y="740652"/>
            <a:ext cx="6004024" cy="5722772"/>
          </a:xfrm>
          <a:prstGeom prst="rect">
            <a:avLst/>
          </a:prstGeom>
        </p:spPr>
      </p:pic>
    </p:spTree>
    <p:extLst>
      <p:ext uri="{BB962C8B-B14F-4D97-AF65-F5344CB8AC3E}">
        <p14:creationId xmlns:p14="http://schemas.microsoft.com/office/powerpoint/2010/main" val="174746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p:cNvSpPr/>
          <p:nvPr/>
        </p:nvSpPr>
        <p:spPr>
          <a:xfrm>
            <a:off x="395763" y="222192"/>
            <a:ext cx="5409614" cy="923330"/>
          </a:xfrm>
          <a:prstGeom prst="rect">
            <a:avLst/>
          </a:prstGeom>
        </p:spPr>
        <p:txBody>
          <a:bodyPr wrap="square">
            <a:spAutoFit/>
          </a:bodyPr>
          <a:lstStyle/>
          <a:p>
            <a:pPr algn="just"/>
            <a:r>
              <a:rPr lang="uk-UA" b="1" dirty="0" smtClean="0">
                <a:latin typeface="Book Antiqua" panose="02040602050305030304" pitchFamily="18" charset="0"/>
              </a:rPr>
              <a:t>9 квітня 1940 р. німецькі війська вторглися в Данію та Норвегію. Данія відразу ж капітулювала, а Норвегія вчинила опір.</a:t>
            </a:r>
            <a:endParaRPr lang="uk-UA" b="1" dirty="0">
              <a:latin typeface="Book Antiqua" panose="0204060205030503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32" y="725375"/>
            <a:ext cx="5790028" cy="2917456"/>
          </a:xfrm>
          <a:prstGeom prst="rect">
            <a:avLst/>
          </a:prstGeom>
          <a:ln w="57150">
            <a:solidFill>
              <a:schemeClr val="bg2"/>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2" y="1661478"/>
            <a:ext cx="6170175" cy="4726954"/>
          </a:xfrm>
          <a:prstGeom prst="rect">
            <a:avLst/>
          </a:prstGeom>
        </p:spPr>
      </p:pic>
      <p:sp>
        <p:nvSpPr>
          <p:cNvPr id="7" name="Прямоугольник 6"/>
          <p:cNvSpPr/>
          <p:nvPr/>
        </p:nvSpPr>
        <p:spPr>
          <a:xfrm>
            <a:off x="6837320" y="5499950"/>
            <a:ext cx="5118540" cy="369332"/>
          </a:xfrm>
          <a:prstGeom prst="rect">
            <a:avLst/>
          </a:prstGeom>
        </p:spPr>
        <p:txBody>
          <a:bodyPr wrap="square">
            <a:spAutoFit/>
          </a:bodyPr>
          <a:lstStyle/>
          <a:p>
            <a:pPr algn="just"/>
            <a:r>
              <a:rPr lang="uk-UA" b="1" dirty="0" smtClean="0">
                <a:latin typeface="Book Antiqua" panose="02040602050305030304" pitchFamily="18" charset="0"/>
              </a:rPr>
              <a:t>22 червня 1940 р. Франція капітулювала.</a:t>
            </a:r>
            <a:endParaRPr lang="uk-UA" b="1" dirty="0">
              <a:latin typeface="Book Antiqua" panose="02040602050305030304" pitchFamily="18" charset="0"/>
            </a:endParaRPr>
          </a:p>
        </p:txBody>
      </p:sp>
      <p:sp>
        <p:nvSpPr>
          <p:cNvPr id="8" name="Прямоугольник 7"/>
          <p:cNvSpPr/>
          <p:nvPr/>
        </p:nvSpPr>
        <p:spPr>
          <a:xfrm>
            <a:off x="6449394" y="4881083"/>
            <a:ext cx="5222905" cy="369332"/>
          </a:xfrm>
          <a:prstGeom prst="rect">
            <a:avLst/>
          </a:prstGeom>
        </p:spPr>
        <p:txBody>
          <a:bodyPr wrap="none">
            <a:spAutoFit/>
          </a:bodyPr>
          <a:lstStyle/>
          <a:p>
            <a:pPr algn="just"/>
            <a:r>
              <a:rPr lang="uk-UA" b="1" dirty="0" smtClean="0">
                <a:latin typeface="Book Antiqua" panose="02040602050305030304" pitchFamily="18" charset="0"/>
              </a:rPr>
              <a:t>14 червня 1940 р. Париж був зданий без бою.</a:t>
            </a:r>
            <a:endParaRPr lang="uk-UA" b="1" dirty="0">
              <a:latin typeface="Book Antiqua" panose="02040602050305030304" pitchFamily="18" charset="0"/>
            </a:endParaRPr>
          </a:p>
        </p:txBody>
      </p:sp>
    </p:spTree>
    <p:extLst>
      <p:ext uri="{BB962C8B-B14F-4D97-AF65-F5344CB8AC3E}">
        <p14:creationId xmlns:p14="http://schemas.microsoft.com/office/powerpoint/2010/main" val="293716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36698" y="337662"/>
            <a:ext cx="11401646" cy="923330"/>
          </a:xfrm>
          <a:prstGeom prst="rect">
            <a:avLst/>
          </a:prstGeom>
        </p:spPr>
        <p:txBody>
          <a:bodyPr wrap="square">
            <a:spAutoFit/>
          </a:bodyPr>
          <a:lstStyle/>
          <a:p>
            <a:pPr algn="just"/>
            <a:r>
              <a:rPr lang="de-DE" b="1" dirty="0" smtClean="0">
                <a:latin typeface="Book Antiqua" panose="02040602050305030304" pitchFamily="18" charset="0"/>
              </a:rPr>
              <a:t>Ley M.</a:t>
            </a:r>
            <a:r>
              <a:rPr lang="ru-RU" b="1" dirty="0" smtClean="0">
                <a:latin typeface="Book Antiqua" panose="02040602050305030304" pitchFamily="18" charset="0"/>
              </a:rPr>
              <a:t> </a:t>
            </a:r>
            <a:r>
              <a:rPr lang="de-DE" b="1" dirty="0" smtClean="0">
                <a:latin typeface="Book Antiqua" panose="02040602050305030304" pitchFamily="18" charset="0"/>
              </a:rPr>
              <a:t>Die </a:t>
            </a:r>
            <a:r>
              <a:rPr lang="de-DE" b="1" dirty="0">
                <a:latin typeface="Book Antiqua" panose="02040602050305030304" pitchFamily="18" charset="0"/>
              </a:rPr>
              <a:t>Zeit heilt keine Wunden : </a:t>
            </a:r>
            <a:r>
              <a:rPr lang="de-DE" b="1" dirty="0" err="1">
                <a:latin typeface="Book Antiqua" panose="02040602050305030304" pitchFamily="18" charset="0"/>
              </a:rPr>
              <a:t>Gesprache</a:t>
            </a:r>
            <a:r>
              <a:rPr lang="de-DE" b="1" dirty="0">
                <a:latin typeface="Book Antiqua" panose="02040602050305030304" pitchFamily="18" charset="0"/>
              </a:rPr>
              <a:t> mit </a:t>
            </a:r>
            <a:r>
              <a:rPr lang="de-DE" b="1" dirty="0" err="1">
                <a:latin typeface="Book Antiqua" panose="02040602050305030304" pitchFamily="18" charset="0"/>
              </a:rPr>
              <a:t>judischen</a:t>
            </a:r>
            <a:r>
              <a:rPr lang="de-DE" b="1" dirty="0">
                <a:latin typeface="Book Antiqua" panose="02040602050305030304" pitchFamily="18" charset="0"/>
              </a:rPr>
              <a:t> KZ-</a:t>
            </a:r>
            <a:r>
              <a:rPr lang="de-DE" b="1" dirty="0" err="1">
                <a:latin typeface="Book Antiqua" panose="02040602050305030304" pitchFamily="18" charset="0"/>
              </a:rPr>
              <a:t>Uberlebeden</a:t>
            </a:r>
            <a:r>
              <a:rPr lang="de-DE" b="1" dirty="0">
                <a:latin typeface="Book Antiqua" panose="02040602050305030304" pitchFamily="18" charset="0"/>
              </a:rPr>
              <a:t> / M. Ley. – Wien : Locker, 1995. – 183 </a:t>
            </a:r>
            <a:r>
              <a:rPr lang="ru-RU" b="1" dirty="0" smtClean="0">
                <a:latin typeface="Book Antiqua" panose="02040602050305030304" pitchFamily="18" charset="0"/>
              </a:rPr>
              <a:t>р</a:t>
            </a:r>
            <a:r>
              <a:rPr lang="de-DE" b="1" dirty="0" smtClean="0">
                <a:latin typeface="Book Antiqua" panose="02040602050305030304" pitchFamily="18" charset="0"/>
              </a:rPr>
              <a:t>.</a:t>
            </a:r>
            <a:endParaRPr lang="ru-RU" b="1" dirty="0" smtClean="0">
              <a:latin typeface="Book Antiqua" panose="02040602050305030304" pitchFamily="18" charset="0"/>
            </a:endParaRPr>
          </a:p>
          <a:p>
            <a:pPr algn="just"/>
            <a:r>
              <a:rPr lang="ru-RU" b="1" i="1" dirty="0" smtClean="0">
                <a:latin typeface="Book Antiqua" panose="02040602050305030304" pitchFamily="18" charset="0"/>
              </a:rPr>
              <a:t>Шифр: </a:t>
            </a:r>
            <a:r>
              <a:rPr lang="de-DE" b="1" i="1" dirty="0" smtClean="0">
                <a:latin typeface="Book Antiqua" panose="02040602050305030304" pitchFamily="18" charset="0"/>
              </a:rPr>
              <a:t>60 6222</a:t>
            </a:r>
            <a:endParaRPr lang="de-DE" b="1" i="1" dirty="0">
              <a:latin typeface="Book Antiqua" panose="02040602050305030304" pitchFamily="18" charset="0"/>
            </a:endParaRPr>
          </a:p>
        </p:txBody>
      </p:sp>
      <p:sp>
        <p:nvSpPr>
          <p:cNvPr id="5" name="Прямоугольник 4"/>
          <p:cNvSpPr/>
          <p:nvPr/>
        </p:nvSpPr>
        <p:spPr>
          <a:xfrm>
            <a:off x="336698" y="1353067"/>
            <a:ext cx="11401646" cy="923330"/>
          </a:xfrm>
          <a:prstGeom prst="rect">
            <a:avLst/>
          </a:prstGeom>
        </p:spPr>
        <p:txBody>
          <a:bodyPr wrap="square">
            <a:spAutoFit/>
          </a:bodyPr>
          <a:lstStyle/>
          <a:p>
            <a:pPr algn="just"/>
            <a:r>
              <a:rPr lang="en-US" b="1" dirty="0" smtClean="0">
                <a:latin typeface="Book Antiqua" panose="02040602050305030304" pitchFamily="18" charset="0"/>
              </a:rPr>
              <a:t>Murray W.</a:t>
            </a:r>
            <a:r>
              <a:rPr lang="ru-RU" b="1" dirty="0" smtClean="0">
                <a:latin typeface="Book Antiqua" panose="02040602050305030304" pitchFamily="18" charset="0"/>
              </a:rPr>
              <a:t> </a:t>
            </a:r>
            <a:r>
              <a:rPr lang="en-US" b="1" dirty="0" smtClean="0">
                <a:latin typeface="Book Antiqua" panose="02040602050305030304" pitchFamily="18" charset="0"/>
              </a:rPr>
              <a:t>A </a:t>
            </a:r>
            <a:r>
              <a:rPr lang="en-US" b="1" dirty="0">
                <a:latin typeface="Book Antiqua" panose="02040602050305030304" pitchFamily="18" charset="0"/>
              </a:rPr>
              <a:t>war to be won. Fighting the Second World War / W. Murray, A. R. Millett. – </a:t>
            </a:r>
            <a:r>
              <a:rPr lang="en-US" b="1" dirty="0" smtClean="0">
                <a:latin typeface="Book Antiqua" panose="02040602050305030304" pitchFamily="18" charset="0"/>
              </a:rPr>
              <a:t>Cambridge</a:t>
            </a:r>
            <a:r>
              <a:rPr lang="ru-RU" b="1" dirty="0" smtClean="0">
                <a:latin typeface="Book Antiqua" panose="02040602050305030304" pitchFamily="18" charset="0"/>
              </a:rPr>
              <a:t> </a:t>
            </a:r>
            <a:r>
              <a:rPr lang="en-US" b="1" dirty="0" smtClean="0">
                <a:latin typeface="Book Antiqua" panose="02040602050305030304" pitchFamily="18" charset="0"/>
              </a:rPr>
              <a:t>; </a:t>
            </a:r>
            <a:r>
              <a:rPr lang="en-US" b="1" dirty="0">
                <a:latin typeface="Book Antiqua" panose="02040602050305030304" pitchFamily="18" charset="0"/>
              </a:rPr>
              <a:t>London : The Belknap press of Harvard Univ. press, 2000. – XIV, 656 p</a:t>
            </a:r>
            <a:r>
              <a:rPr lang="en-US" b="1" dirty="0" smtClean="0">
                <a:latin typeface="Book Antiqua" panose="02040602050305030304" pitchFamily="18" charset="0"/>
              </a:rPr>
              <a:t>.</a:t>
            </a:r>
            <a:endParaRPr lang="ru-RU" b="1" dirty="0" smtClean="0">
              <a:latin typeface="Book Antiqua" panose="02040602050305030304" pitchFamily="18" charset="0"/>
            </a:endParaRPr>
          </a:p>
          <a:p>
            <a:pPr algn="just"/>
            <a:r>
              <a:rPr lang="ru-RU" b="1" i="1" dirty="0" smtClean="0">
                <a:latin typeface="Book Antiqua" panose="02040602050305030304" pitchFamily="18" charset="0"/>
              </a:rPr>
              <a:t>Шифр:</a:t>
            </a:r>
            <a:r>
              <a:rPr lang="en-US" b="1" i="1" dirty="0" smtClean="0">
                <a:latin typeface="Book Antiqua" panose="02040602050305030304" pitchFamily="18" charset="0"/>
              </a:rPr>
              <a:t> </a:t>
            </a:r>
            <a:r>
              <a:rPr lang="en-US" b="1" i="1" dirty="0">
                <a:latin typeface="Book Antiqua" panose="02040602050305030304" pitchFamily="18" charset="0"/>
              </a:rPr>
              <a:t>60 6851</a:t>
            </a:r>
            <a:endParaRPr lang="ru-RU" b="1" i="1" dirty="0">
              <a:latin typeface="Book Antiqua" panose="02040602050305030304" pitchFamily="18" charset="0"/>
            </a:endParaRPr>
          </a:p>
        </p:txBody>
      </p:sp>
      <p:sp>
        <p:nvSpPr>
          <p:cNvPr id="6" name="Прямоугольник 5"/>
          <p:cNvSpPr/>
          <p:nvPr/>
        </p:nvSpPr>
        <p:spPr>
          <a:xfrm>
            <a:off x="336698" y="3602038"/>
            <a:ext cx="11401646" cy="923330"/>
          </a:xfrm>
          <a:prstGeom prst="rect">
            <a:avLst/>
          </a:prstGeom>
        </p:spPr>
        <p:txBody>
          <a:bodyPr wrap="square">
            <a:spAutoFit/>
          </a:bodyPr>
          <a:lstStyle/>
          <a:p>
            <a:pPr algn="just"/>
            <a:r>
              <a:rPr lang="de-DE" b="1" dirty="0" smtClean="0">
                <a:latin typeface="Book Antiqua" panose="02040602050305030304" pitchFamily="18" charset="0"/>
              </a:rPr>
              <a:t>Jacobsen H</a:t>
            </a:r>
            <a:r>
              <a:rPr lang="ru-RU" b="1" dirty="0" smtClean="0">
                <a:latin typeface="Book Antiqua" panose="02040602050305030304" pitchFamily="18" charset="0"/>
              </a:rPr>
              <a:t>.</a:t>
            </a:r>
            <a:r>
              <a:rPr lang="de-DE" b="1" dirty="0" smtClean="0">
                <a:latin typeface="Book Antiqua" panose="02040602050305030304" pitchFamily="18" charset="0"/>
              </a:rPr>
              <a:t>-A.</a:t>
            </a:r>
            <a:r>
              <a:rPr lang="ru-RU" b="1" dirty="0" smtClean="0">
                <a:latin typeface="Book Antiqua" panose="02040602050305030304" pitchFamily="18" charset="0"/>
              </a:rPr>
              <a:t> </a:t>
            </a:r>
            <a:r>
              <a:rPr lang="de-DE" b="1" dirty="0" smtClean="0">
                <a:latin typeface="Book Antiqua" panose="02040602050305030304" pitchFamily="18" charset="0"/>
              </a:rPr>
              <a:t>1939–1945 </a:t>
            </a:r>
            <a:r>
              <a:rPr lang="de-DE" b="1" dirty="0">
                <a:latin typeface="Book Antiqua" panose="02040602050305030304" pitchFamily="18" charset="0"/>
              </a:rPr>
              <a:t>der zweite </a:t>
            </a:r>
            <a:r>
              <a:rPr lang="de-DE" b="1" dirty="0" err="1">
                <a:latin typeface="Book Antiqua" panose="02040602050305030304" pitchFamily="18" charset="0"/>
              </a:rPr>
              <a:t>weltkrieg</a:t>
            </a:r>
            <a:r>
              <a:rPr lang="de-DE" b="1" dirty="0">
                <a:latin typeface="Book Antiqua" panose="02040602050305030304" pitchFamily="18" charset="0"/>
              </a:rPr>
              <a:t> in Chronik und Dokumenten / H</a:t>
            </a:r>
            <a:r>
              <a:rPr lang="de-DE" b="1" dirty="0" smtClean="0">
                <a:latin typeface="Book Antiqua" panose="02040602050305030304" pitchFamily="18" charset="0"/>
              </a:rPr>
              <a:t>.</a:t>
            </a:r>
            <a:r>
              <a:rPr lang="ru-RU" b="1" dirty="0" smtClean="0">
                <a:latin typeface="Book Antiqua" panose="02040602050305030304" pitchFamily="18" charset="0"/>
              </a:rPr>
              <a:t>-</a:t>
            </a:r>
            <a:r>
              <a:rPr lang="de-DE" b="1" dirty="0" smtClean="0">
                <a:latin typeface="Book Antiqua" panose="02040602050305030304" pitchFamily="18" charset="0"/>
              </a:rPr>
              <a:t>A</a:t>
            </a:r>
            <a:r>
              <a:rPr lang="ru-RU" b="1" dirty="0" smtClean="0">
                <a:latin typeface="Book Antiqua" panose="02040602050305030304" pitchFamily="18" charset="0"/>
              </a:rPr>
              <a:t>.</a:t>
            </a:r>
            <a:r>
              <a:rPr lang="de-DE" b="1" dirty="0" smtClean="0">
                <a:latin typeface="Book Antiqua" panose="02040602050305030304" pitchFamily="18" charset="0"/>
              </a:rPr>
              <a:t> </a:t>
            </a:r>
            <a:r>
              <a:rPr lang="de-DE" b="1" dirty="0">
                <a:latin typeface="Book Antiqua" panose="02040602050305030304" pitchFamily="18" charset="0"/>
              </a:rPr>
              <a:t>Jacobsen. – Darmstadt : Wehr und Wissen Verl., 1959. – 538 </a:t>
            </a:r>
            <a:r>
              <a:rPr lang="ru-RU" b="1" dirty="0">
                <a:latin typeface="Book Antiqua" panose="02040602050305030304" pitchFamily="18" charset="0"/>
              </a:rPr>
              <a:t>р</a:t>
            </a:r>
            <a:r>
              <a:rPr lang="de-DE" b="1" dirty="0" smtClean="0">
                <a:latin typeface="Book Antiqua" panose="02040602050305030304" pitchFamily="18" charset="0"/>
              </a:rPr>
              <a:t>.</a:t>
            </a:r>
            <a:endParaRPr lang="ru-RU" b="1" dirty="0" smtClean="0">
              <a:latin typeface="Book Antiqua" panose="02040602050305030304" pitchFamily="18" charset="0"/>
            </a:endParaRPr>
          </a:p>
          <a:p>
            <a:pPr algn="just"/>
            <a:r>
              <a:rPr lang="ru-RU" b="1" i="1" dirty="0" smtClean="0">
                <a:latin typeface="Book Antiqua" panose="02040602050305030304" pitchFamily="18" charset="0"/>
              </a:rPr>
              <a:t>Шифр:</a:t>
            </a:r>
            <a:r>
              <a:rPr lang="de-DE" b="1" i="1" dirty="0" smtClean="0">
                <a:latin typeface="Book Antiqua" panose="02040602050305030304" pitchFamily="18" charset="0"/>
              </a:rPr>
              <a:t> </a:t>
            </a:r>
            <a:r>
              <a:rPr lang="de-DE" b="1" i="1" dirty="0">
                <a:latin typeface="Book Antiqua" panose="02040602050305030304" pitchFamily="18" charset="0"/>
              </a:rPr>
              <a:t>60 </a:t>
            </a:r>
            <a:r>
              <a:rPr lang="de-DE" b="1" i="1" dirty="0" smtClean="0">
                <a:latin typeface="Book Antiqua" panose="02040602050305030304" pitchFamily="18" charset="0"/>
              </a:rPr>
              <a:t>6963</a:t>
            </a:r>
            <a:endParaRPr lang="de-DE" b="1" i="1" dirty="0">
              <a:latin typeface="Book Antiqua" panose="02040602050305030304" pitchFamily="18" charset="0"/>
            </a:endParaRPr>
          </a:p>
        </p:txBody>
      </p:sp>
      <p:sp>
        <p:nvSpPr>
          <p:cNvPr id="8" name="Прямоугольник 7"/>
          <p:cNvSpPr/>
          <p:nvPr/>
        </p:nvSpPr>
        <p:spPr>
          <a:xfrm>
            <a:off x="336698" y="2438084"/>
            <a:ext cx="11401646" cy="923330"/>
          </a:xfrm>
          <a:prstGeom prst="rect">
            <a:avLst/>
          </a:prstGeom>
        </p:spPr>
        <p:txBody>
          <a:bodyPr wrap="square">
            <a:spAutoFit/>
          </a:bodyPr>
          <a:lstStyle/>
          <a:p>
            <a:pPr algn="just"/>
            <a:r>
              <a:rPr lang="ru-RU" b="1" dirty="0" smtClean="0">
                <a:latin typeface="Book Antiqua" panose="02040602050305030304" pitchFamily="18" charset="0"/>
              </a:rPr>
              <a:t>Назария С. М. История </a:t>
            </a:r>
            <a:r>
              <a:rPr lang="ru-RU" b="1" dirty="0">
                <a:latin typeface="Book Antiqua" panose="02040602050305030304" pitchFamily="18" charset="0"/>
              </a:rPr>
              <a:t>без мифов. Вторая мировая война: генезис, ход и итоги / С. М. </a:t>
            </a:r>
            <a:r>
              <a:rPr lang="ru-RU" b="1" dirty="0" smtClean="0">
                <a:latin typeface="Book Antiqua" panose="02040602050305030304" pitchFamily="18" charset="0"/>
              </a:rPr>
              <a:t>Назария ; Гос</a:t>
            </a:r>
            <a:r>
              <a:rPr lang="ru-RU" b="1" dirty="0">
                <a:latin typeface="Book Antiqua" panose="02040602050305030304" pitchFamily="18" charset="0"/>
              </a:rPr>
              <a:t>. ин-т </a:t>
            </a:r>
            <a:r>
              <a:rPr lang="ru-RU" b="1" dirty="0" err="1">
                <a:latin typeface="Book Antiqua" panose="02040602050305030304" pitchFamily="18" charset="0"/>
              </a:rPr>
              <a:t>междунар</a:t>
            </a:r>
            <a:r>
              <a:rPr lang="ru-RU" b="1" dirty="0">
                <a:latin typeface="Book Antiqua" panose="02040602050305030304" pitchFamily="18" charset="0"/>
              </a:rPr>
              <a:t>. </a:t>
            </a:r>
            <a:r>
              <a:rPr lang="ru-RU" b="1" dirty="0" smtClean="0">
                <a:latin typeface="Book Antiqua" panose="02040602050305030304" pitchFamily="18" charset="0"/>
              </a:rPr>
              <a:t>отношений. </a:t>
            </a:r>
            <a:r>
              <a:rPr lang="ru-RU" b="1" dirty="0">
                <a:latin typeface="Book Antiqua" panose="02040602050305030304" pitchFamily="18" charset="0"/>
              </a:rPr>
              <a:t>– Кишинев, 2010. – 499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6914</a:t>
            </a:r>
            <a:endParaRPr lang="ru-RU" b="1" i="1" dirty="0">
              <a:latin typeface="Book Antiqua" panose="02040602050305030304" pitchFamily="18" charset="0"/>
            </a:endParaRPr>
          </a:p>
        </p:txBody>
      </p:sp>
      <p:sp>
        <p:nvSpPr>
          <p:cNvPr id="11" name="Прямоугольник 10"/>
          <p:cNvSpPr/>
          <p:nvPr/>
        </p:nvSpPr>
        <p:spPr>
          <a:xfrm>
            <a:off x="336698" y="4765992"/>
            <a:ext cx="11401646" cy="923330"/>
          </a:xfrm>
          <a:prstGeom prst="rect">
            <a:avLst/>
          </a:prstGeom>
        </p:spPr>
        <p:txBody>
          <a:bodyPr wrap="square">
            <a:spAutoFit/>
          </a:bodyPr>
          <a:lstStyle/>
          <a:p>
            <a:pPr algn="just"/>
            <a:r>
              <a:rPr lang="ru-RU" b="1" dirty="0" smtClean="0">
                <a:latin typeface="Book Antiqua" panose="02040602050305030304" pitchFamily="18" charset="0"/>
              </a:rPr>
              <a:t>Типпельскирх К. История </a:t>
            </a:r>
            <a:r>
              <a:rPr lang="ru-RU" b="1" dirty="0">
                <a:latin typeface="Book Antiqua" panose="02040602050305030304" pitchFamily="18" charset="0"/>
              </a:rPr>
              <a:t>Второй мировой войны, </a:t>
            </a:r>
            <a:r>
              <a:rPr lang="ru-RU" b="1" dirty="0" smtClean="0">
                <a:latin typeface="Book Antiqua" panose="02040602050305030304" pitchFamily="18" charset="0"/>
              </a:rPr>
              <a:t>1939–1945 </a:t>
            </a:r>
            <a:r>
              <a:rPr lang="ru-RU" b="1" dirty="0">
                <a:latin typeface="Book Antiqua" panose="02040602050305030304" pitchFamily="18" charset="0"/>
              </a:rPr>
              <a:t>/ К. </a:t>
            </a:r>
            <a:r>
              <a:rPr lang="ru-RU" b="1" dirty="0" smtClean="0">
                <a:latin typeface="Book Antiqua" panose="02040602050305030304" pitchFamily="18" charset="0"/>
              </a:rPr>
              <a:t>Типпельскирх</a:t>
            </a:r>
            <a:r>
              <a:rPr lang="ru-RU" b="1" dirty="0">
                <a:latin typeface="Book Antiqua" panose="02040602050305030304" pitchFamily="18" charset="0"/>
              </a:rPr>
              <a:t>. – М. : АСТ, 2003. – 795 с. </a:t>
            </a:r>
            <a:r>
              <a:rPr lang="ru-RU" b="1" dirty="0" smtClean="0">
                <a:latin typeface="Book Antiqua" panose="02040602050305030304" pitchFamily="18" charset="0"/>
              </a:rPr>
              <a:t>– </a:t>
            </a:r>
            <a:r>
              <a:rPr lang="ru-RU" b="1" dirty="0">
                <a:latin typeface="Book Antiqua" panose="02040602050305030304" pitchFamily="18" charset="0"/>
              </a:rPr>
              <a:t>(</a:t>
            </a:r>
            <a:r>
              <a:rPr lang="ru-RU" b="1" dirty="0" smtClean="0">
                <a:latin typeface="Book Antiqua" panose="02040602050305030304" pitchFamily="18" charset="0"/>
              </a:rPr>
              <a:t>Воен.-ист. </a:t>
            </a:r>
            <a:r>
              <a:rPr lang="ru-RU" b="1" dirty="0">
                <a:latin typeface="Book Antiqua" panose="02040602050305030304" pitchFamily="18" charset="0"/>
              </a:rPr>
              <a:t>б-ка</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7062</a:t>
            </a:r>
            <a:endParaRPr lang="ru-RU" b="1" i="1" dirty="0">
              <a:latin typeface="Book Antiqua" panose="02040602050305030304" pitchFamily="18" charset="0"/>
            </a:endParaRPr>
          </a:p>
        </p:txBody>
      </p:sp>
      <p:sp>
        <p:nvSpPr>
          <p:cNvPr id="12" name="Прямоугольник 11"/>
          <p:cNvSpPr/>
          <p:nvPr/>
        </p:nvSpPr>
        <p:spPr>
          <a:xfrm>
            <a:off x="336698" y="5689322"/>
            <a:ext cx="11401646" cy="923330"/>
          </a:xfrm>
          <a:prstGeom prst="rect">
            <a:avLst/>
          </a:prstGeom>
        </p:spPr>
        <p:txBody>
          <a:bodyPr wrap="square">
            <a:spAutoFit/>
          </a:bodyPr>
          <a:lstStyle/>
          <a:p>
            <a:pPr algn="just"/>
            <a:r>
              <a:rPr lang="ru-RU" b="1" dirty="0" smtClean="0">
                <a:latin typeface="Book Antiqua" panose="02040602050305030304" pitchFamily="18" charset="0"/>
              </a:rPr>
              <a:t>Бакшеев Е. А. Этапы </a:t>
            </a:r>
            <a:r>
              <a:rPr lang="ru-RU" b="1" dirty="0">
                <a:latin typeface="Book Antiqua" panose="02040602050305030304" pitchFamily="18" charset="0"/>
              </a:rPr>
              <a:t>подготовки к ведению Второй мировой войны / Е. А. </a:t>
            </a:r>
            <a:r>
              <a:rPr lang="ru-RU" b="1" dirty="0" smtClean="0">
                <a:latin typeface="Book Antiqua" panose="02040602050305030304" pitchFamily="18" charset="0"/>
              </a:rPr>
              <a:t>Бакшеев ; </a:t>
            </a:r>
            <a:r>
              <a:rPr lang="ru-RU" b="1" dirty="0">
                <a:latin typeface="Book Antiqua" panose="02040602050305030304" pitchFamily="18" charset="0"/>
              </a:rPr>
              <a:t>под ред</a:t>
            </a:r>
            <a:r>
              <a:rPr lang="ru-RU" b="1" dirty="0" smtClean="0">
                <a:latin typeface="Book Antiqua" panose="02040602050305030304" pitchFamily="18" charset="0"/>
              </a:rPr>
              <a:t>. </a:t>
            </a:r>
            <a:r>
              <a:rPr lang="ru-RU" b="1" dirty="0">
                <a:latin typeface="Book Antiqua" panose="02040602050305030304" pitchFamily="18" charset="0"/>
              </a:rPr>
              <a:t>О. Е. Костомаров. – Изд. 2-е, доп. – Киев : </a:t>
            </a:r>
            <a:r>
              <a:rPr lang="ru-RU" b="1" dirty="0" err="1">
                <a:latin typeface="Book Antiqua" panose="02040602050305030304" pitchFamily="18" charset="0"/>
              </a:rPr>
              <a:t>Довіра</a:t>
            </a:r>
            <a:r>
              <a:rPr lang="ru-RU" b="1" dirty="0">
                <a:latin typeface="Book Antiqua" panose="02040602050305030304" pitchFamily="18" charset="0"/>
              </a:rPr>
              <a:t>, 2010. – 79 с</a:t>
            </a:r>
            <a:r>
              <a:rPr lang="ru-RU" b="1" dirty="0" smtClean="0">
                <a:latin typeface="Book Antiqua" panose="02040602050305030304" pitchFamily="18" charset="0"/>
              </a:rPr>
              <a:t>.</a:t>
            </a:r>
          </a:p>
          <a:p>
            <a:pPr algn="just"/>
            <a:r>
              <a:rPr lang="ru-RU" b="1" i="1" dirty="0" smtClean="0">
                <a:latin typeface="Book Antiqua" panose="02040602050305030304" pitchFamily="18" charset="0"/>
              </a:rPr>
              <a:t>Шифр: </a:t>
            </a:r>
            <a:r>
              <a:rPr lang="ru-RU" b="1" i="1" dirty="0">
                <a:latin typeface="Book Antiqua" panose="02040602050305030304" pitchFamily="18" charset="0"/>
              </a:rPr>
              <a:t>60 </a:t>
            </a:r>
            <a:r>
              <a:rPr lang="ru-RU" b="1" i="1" dirty="0" smtClean="0">
                <a:latin typeface="Book Antiqua" panose="02040602050305030304" pitchFamily="18" charset="0"/>
              </a:rPr>
              <a:t>6927</a:t>
            </a:r>
            <a:endParaRPr lang="ru-RU" b="1" i="1" dirty="0">
              <a:latin typeface="Book Antiqua" panose="02040602050305030304" pitchFamily="18" charset="0"/>
            </a:endParaRPr>
          </a:p>
        </p:txBody>
      </p:sp>
    </p:spTree>
    <p:extLst>
      <p:ext uri="{BB962C8B-B14F-4D97-AF65-F5344CB8AC3E}">
        <p14:creationId xmlns:p14="http://schemas.microsoft.com/office/powerpoint/2010/main" val="252257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p:cNvSpPr/>
          <p:nvPr/>
        </p:nvSpPr>
        <p:spPr>
          <a:xfrm>
            <a:off x="7718352" y="1844596"/>
            <a:ext cx="4144926" cy="2339102"/>
          </a:xfrm>
          <a:prstGeom prst="rect">
            <a:avLst/>
          </a:prstGeom>
        </p:spPr>
        <p:txBody>
          <a:bodyPr wrap="square">
            <a:spAutoFit/>
          </a:bodyPr>
          <a:lstStyle/>
          <a:p>
            <a:pPr algn="just"/>
            <a:r>
              <a:rPr lang="uk-UA" sz="2000" b="1" u="sng" dirty="0" smtClean="0">
                <a:latin typeface="Book Antiqua" panose="02040602050305030304" pitchFamily="18" charset="0"/>
              </a:rPr>
              <a:t>22 червня 1941 р</a:t>
            </a:r>
            <a:r>
              <a:rPr lang="uk-UA" b="1" dirty="0" smtClean="0">
                <a:latin typeface="Book Antiqua" panose="02040602050305030304" pitchFamily="18" charset="0"/>
              </a:rPr>
              <a:t>. – напад ІІІ </a:t>
            </a:r>
            <a:r>
              <a:rPr lang="uk-UA" b="1" dirty="0" err="1" smtClean="0">
                <a:latin typeface="Book Antiqua" panose="02040602050305030304" pitchFamily="18" charset="0"/>
              </a:rPr>
              <a:t>Райху</a:t>
            </a:r>
            <a:r>
              <a:rPr lang="uk-UA" b="1" dirty="0" smtClean="0">
                <a:latin typeface="Book Antiqua" panose="02040602050305030304" pitchFamily="18" charset="0"/>
              </a:rPr>
              <a:t> на Радянський Союз. Після вторгнення військ Німеччини та її союзників на територію СРСР уся Україна стала ареною запеклих бойових дій. У складі військ Південно-Західного фронту українці станови­ли до 50 % бійців.</a:t>
            </a:r>
            <a:endParaRPr lang="uk-UA" b="1" dirty="0">
              <a:latin typeface="Book Antiqua" panose="0204060205030503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22" y="577187"/>
            <a:ext cx="7196997" cy="5865552"/>
          </a:xfrm>
          <a:prstGeom prst="rect">
            <a:avLst/>
          </a:prstGeom>
        </p:spPr>
      </p:pic>
    </p:spTree>
    <p:extLst>
      <p:ext uri="{BB962C8B-B14F-4D97-AF65-F5344CB8AC3E}">
        <p14:creationId xmlns:p14="http://schemas.microsoft.com/office/powerpoint/2010/main" val="29968813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TotalTime>
  <Words>4708</Words>
  <Application>Microsoft Office PowerPoint</Application>
  <PresentationFormat>Широкоэкранный</PresentationFormat>
  <Paragraphs>217</Paragraphs>
  <Slides>35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35</vt:i4>
      </vt:variant>
    </vt:vector>
  </HeadingPairs>
  <TitlesOfParts>
    <vt:vector size="40" baseType="lpstr">
      <vt:lpstr>Arial</vt:lpstr>
      <vt:lpstr>Book Antiqua</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кузяка</dc:creator>
  <cp:lastModifiedBy>Sergej</cp:lastModifiedBy>
  <cp:revision>152</cp:revision>
  <dcterms:created xsi:type="dcterms:W3CDTF">2020-04-23T12:46:08Z</dcterms:created>
  <dcterms:modified xsi:type="dcterms:W3CDTF">2020-05-06T10:52:07Z</dcterms:modified>
</cp:coreProperties>
</file>