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0" r:id="rId6"/>
    <p:sldId id="264" r:id="rId7"/>
    <p:sldId id="267" r:id="rId8"/>
    <p:sldId id="259" r:id="rId9"/>
    <p:sldId id="265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21A-CE5D-4362-8BF9-C9F1EDF17351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AE52-837F-4569-9931-9A330E65CD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034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21A-CE5D-4362-8BF9-C9F1EDF17351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AE52-837F-4569-9931-9A330E65CD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63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21A-CE5D-4362-8BF9-C9F1EDF17351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AE52-837F-4569-9931-9A330E65CD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961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21A-CE5D-4362-8BF9-C9F1EDF17351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AE52-837F-4569-9931-9A330E65CD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813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21A-CE5D-4362-8BF9-C9F1EDF17351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AE52-837F-4569-9931-9A330E65CD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746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21A-CE5D-4362-8BF9-C9F1EDF17351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AE52-837F-4569-9931-9A330E65CD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094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21A-CE5D-4362-8BF9-C9F1EDF17351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AE52-837F-4569-9931-9A330E65CD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677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21A-CE5D-4362-8BF9-C9F1EDF17351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AE52-837F-4569-9931-9A330E65CD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55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21A-CE5D-4362-8BF9-C9F1EDF17351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AE52-837F-4569-9931-9A330E65CD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60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21A-CE5D-4362-8BF9-C9F1EDF17351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AE52-837F-4569-9931-9A330E65CD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11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21A-CE5D-4362-8BF9-C9F1EDF17351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AE52-837F-4569-9931-9A330E65CD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750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E21A-CE5D-4362-8BF9-C9F1EDF17351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4AE52-837F-4569-9931-9A330E65CD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85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chive.odessa.gov.ua/vistavki/do-richnici-vizvolennya-odesi/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cVdhq9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osvita.ua/vnz/reports/history/35297/" TargetMode="External"/><Relationship Id="rId5" Type="http://schemas.openxmlformats.org/officeDocument/2006/relationships/hyperlink" Target="https://bit.ly/3mt0eiR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66802" y="1158359"/>
            <a:ext cx="6728124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Героїчна Одеса:</a:t>
            </a:r>
          </a:p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до </a:t>
            </a:r>
            <a:r>
              <a:rPr lang="uk-UA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річниці </a:t>
            </a:r>
            <a:r>
              <a:rPr lang="uk-UA" sz="3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визволення </a:t>
            </a:r>
            <a:r>
              <a:rPr lang="uk-UA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міста </a:t>
            </a:r>
            <a:r>
              <a:rPr lang="uk-UA" sz="3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від</a:t>
            </a:r>
          </a:p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фашистських </a:t>
            </a:r>
            <a:r>
              <a:rPr lang="uk-UA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загарбників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573589" y="6435209"/>
            <a:ext cx="2544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uk-UA" sz="1400" b="1" dirty="0" smtClean="0">
                <a:latin typeface="Century Gothic" panose="020B0502020202020204" pitchFamily="34" charset="0"/>
              </a:rPr>
              <a:t>Укладач: Купріянова Н. М.</a:t>
            </a:r>
            <a:endParaRPr lang="uk-UA" sz="1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583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35" y="335213"/>
            <a:ext cx="2973378" cy="4484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546" y="582195"/>
            <a:ext cx="2880081" cy="3990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655" y="3187701"/>
            <a:ext cx="4895849" cy="3263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1874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0388" y="248221"/>
            <a:ext cx="70103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</a:t>
            </a:r>
            <a:r>
              <a:rPr lang="uk-UA" b="1" dirty="0" smtClean="0">
                <a:latin typeface="Century Gothic" panose="020B0502020202020204" pitchFamily="34" charset="0"/>
              </a:rPr>
              <a:t>10 квітня 1944 року, в ході Одеської операції, війська 3-го Українського фронту під командуванням генерала армії Р. Малиновського, за сприяння сил Чорноморського флоту, повністю звільнили Одесу від німецьких і румунських окупантів.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t="9147" r="5600" b="9959"/>
          <a:stretch/>
        </p:blipFill>
        <p:spPr>
          <a:xfrm>
            <a:off x="8192454" y="350058"/>
            <a:ext cx="3717758" cy="4788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" t="1036" r="2714" b="61595"/>
          <a:stretch/>
        </p:blipFill>
        <p:spPr>
          <a:xfrm>
            <a:off x="185201" y="1897569"/>
            <a:ext cx="4262944" cy="2624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" t="57194" r="2819" b="8265"/>
          <a:stretch/>
        </p:blipFill>
        <p:spPr>
          <a:xfrm>
            <a:off x="4173907" y="3979135"/>
            <a:ext cx="4464767" cy="2533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4513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85" y="331595"/>
            <a:ext cx="3540989" cy="2419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84060">
            <a:off x="3920549" y="2304688"/>
            <a:ext cx="4079139" cy="2729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4354" y="4108775"/>
            <a:ext cx="3619639" cy="2520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040" y="4078411"/>
            <a:ext cx="3401317" cy="2550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5139" y="331595"/>
            <a:ext cx="3698067" cy="2580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2930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71143" y="4710557"/>
            <a:ext cx="7624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5352" y="444780"/>
            <a:ext cx="517558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Century Gothic" panose="020B0502020202020204" pitchFamily="34" charset="0"/>
              </a:rPr>
              <a:t>	</a:t>
            </a:r>
            <a:r>
              <a:rPr lang="uk-UA" b="1" dirty="0" smtClean="0">
                <a:latin typeface="Century Gothic" panose="020B0502020202020204" pitchFamily="34" charset="0"/>
              </a:rPr>
              <a:t>5 серпня 1941 р. почалися бої за місто. 8 серпня було оголошено про стан облоги Одеси. До 10 серпня війська Приморської армії вели бої на далеких підступах до Одеси, а потім відійшли на передовий рубіж оборони міста. 13 серпня </a:t>
            </a:r>
            <a:r>
              <a:rPr lang="uk-UA" b="1" dirty="0" err="1" smtClean="0">
                <a:latin typeface="Century Gothic" panose="020B0502020202020204" pitchFamily="34" charset="0"/>
              </a:rPr>
              <a:t>румуно</a:t>
            </a:r>
            <a:r>
              <a:rPr lang="uk-UA" b="1" dirty="0" smtClean="0">
                <a:latin typeface="Century Gothic" panose="020B0502020202020204" pitchFamily="34" charset="0"/>
              </a:rPr>
              <a:t>-німецькі війська вийшли до Чорного моря на схід від Одеси і повністю блокували Одесу з суші, остаточно відрізавши її від військ Південного фронту.</a:t>
            </a:r>
          </a:p>
          <a:p>
            <a:pPr algn="just"/>
            <a:endParaRPr lang="uk-UA" b="1" dirty="0" smtClean="0">
              <a:latin typeface="Century Gothic" panose="020B0502020202020204" pitchFamily="34" charset="0"/>
            </a:endParaRPr>
          </a:p>
          <a:p>
            <a:pPr algn="just"/>
            <a:r>
              <a:rPr lang="uk-UA" b="1" dirty="0" smtClean="0">
                <a:latin typeface="Century Gothic" panose="020B0502020202020204" pitchFamily="34" charset="0"/>
              </a:rPr>
              <a:t>	Зі </a:t>
            </a:r>
            <a:r>
              <a:rPr lang="uk-UA" b="1" dirty="0">
                <a:latin typeface="Century Gothic" panose="020B0502020202020204" pitchFamily="34" charset="0"/>
              </a:rPr>
              <a:t>стратегічних міркувань 30 вересня 1941 р. надійшла директива в найкоротший термін евакуювати війська Одеського Оборонного району на Кримський півострів.</a:t>
            </a:r>
          </a:p>
          <a:p>
            <a:pPr algn="just"/>
            <a:endParaRPr lang="uk-UA" b="1" dirty="0" smtClean="0">
              <a:latin typeface="Century Gothic" panose="020B0502020202020204" pitchFamily="34" charset="0"/>
            </a:endParaRPr>
          </a:p>
          <a:p>
            <a:pPr algn="just"/>
            <a:r>
              <a:rPr lang="uk-UA" b="1" dirty="0" smtClean="0">
                <a:latin typeface="Century Gothic" panose="020B0502020202020204" pitchFamily="34" charset="0"/>
              </a:rPr>
              <a:t>	Одеса тримала оборону 73 дні: з 5 серпня – до 16 жовтня 1941 року. Потім була окупована майже на 4 роки.</a:t>
            </a:r>
            <a:endParaRPr lang="uk-UA" b="1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5352" y="4692097"/>
            <a:ext cx="5171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Century Gothic" panose="020B0502020202020204" pitchFamily="34" charset="0"/>
              </a:rPr>
              <a:t>	</a:t>
            </a:r>
            <a:endParaRPr lang="uk-UA" b="1" dirty="0"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52" y="74789"/>
            <a:ext cx="5716076" cy="47105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52" y="4593578"/>
            <a:ext cx="5751632" cy="226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61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6" y="577516"/>
            <a:ext cx="3829648" cy="5402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460" y="1963473"/>
            <a:ext cx="6240555" cy="2801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413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2187" y="3909633"/>
            <a:ext cx="703847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uk-UA" b="1" dirty="0" smtClean="0">
                <a:latin typeface="Century Gothic" panose="020B0502020202020204" pitchFamily="34" charset="0"/>
              </a:rPr>
              <a:t>	Під час окупації в місті загинули 82 тисяч жителів, 78 тисяч людей були вивезені на примусові роботи до Німеччини.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uk-UA" b="1" dirty="0" smtClean="0">
                <a:latin typeface="Century Gothic" panose="020B0502020202020204" pitchFamily="34" charset="0"/>
              </a:rPr>
              <a:t>	22 грудня 1942 року була заснована медаль "За оборону Одеси", якою нагороджено понад 130 тисяч учасників оборони.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uk-UA" b="1" dirty="0" smtClean="0">
                <a:latin typeface="Century Gothic" panose="020B0502020202020204" pitchFamily="34" charset="0"/>
              </a:rPr>
              <a:t>	8 травня 1965 року Одесі присвоєне звання "Місто-герой".</a:t>
            </a:r>
            <a:endParaRPr lang="uk-UA" b="1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89" y="555861"/>
            <a:ext cx="4041998" cy="2792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85" y="3706930"/>
            <a:ext cx="4139965" cy="2792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682" y="315230"/>
            <a:ext cx="4294653" cy="2792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1225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723" t="45928" r="4642" b="11890"/>
          <a:stretch/>
        </p:blipFill>
        <p:spPr>
          <a:xfrm>
            <a:off x="342899" y="380999"/>
            <a:ext cx="3533775" cy="2466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299" t="3895" r="4279" b="58146"/>
          <a:stretch/>
        </p:blipFill>
        <p:spPr>
          <a:xfrm>
            <a:off x="1333497" y="3429000"/>
            <a:ext cx="4002215" cy="2466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655" t="2298" r="5012" b="58064"/>
          <a:stretch/>
        </p:blipFill>
        <p:spPr>
          <a:xfrm>
            <a:off x="6372224" y="523875"/>
            <a:ext cx="3790952" cy="2467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4623" t="56027" r="3806" b="3144"/>
          <a:stretch/>
        </p:blipFill>
        <p:spPr>
          <a:xfrm>
            <a:off x="7439023" y="3838575"/>
            <a:ext cx="3857626" cy="2581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5595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701" t="1955" r="2522" b="2235"/>
          <a:stretch/>
        </p:blipFill>
        <p:spPr>
          <a:xfrm>
            <a:off x="8706350" y="2511372"/>
            <a:ext cx="2815391" cy="4126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771" t="2105" r="2865" b="8246"/>
          <a:stretch/>
        </p:blipFill>
        <p:spPr>
          <a:xfrm>
            <a:off x="5128740" y="2102762"/>
            <a:ext cx="2673152" cy="4126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2396" t="2105" r="2973" b="12631"/>
          <a:stretch/>
        </p:blipFill>
        <p:spPr>
          <a:xfrm>
            <a:off x="189825" y="454058"/>
            <a:ext cx="4034457" cy="5634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617656" y="266551"/>
            <a:ext cx="73923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Century Gothic" panose="020B0502020202020204" pitchFamily="34" charset="0"/>
              </a:rPr>
              <a:t>До річниці визволення Одеси від фашистських загарбників: виставка он-лайн документів і матеріалів з фондів </a:t>
            </a:r>
            <a:r>
              <a:rPr lang="uk-UA" sz="1600" b="1" dirty="0" err="1" smtClean="0">
                <a:latin typeface="Century Gothic" panose="020B0502020202020204" pitchFamily="34" charset="0"/>
              </a:rPr>
              <a:t>Держархіву</a:t>
            </a:r>
            <a:r>
              <a:rPr lang="uk-UA" sz="1600" b="1" dirty="0" smtClean="0">
                <a:latin typeface="Century Gothic" panose="020B0502020202020204" pitchFamily="34" charset="0"/>
              </a:rPr>
              <a:t> Одеської області [Електронний ресурс]  // Державний архів Одеської області. – Електрон. дані. – 2021. – Режим доступу: </a:t>
            </a:r>
            <a:r>
              <a:rPr lang="uk-UA" sz="1600" b="1" dirty="0" smtClean="0">
                <a:latin typeface="Century Gothic" panose="020B0502020202020204" pitchFamily="34" charset="0"/>
                <a:hlinkClick r:id="rId6"/>
              </a:rPr>
              <a:t>https://archive.odessa.gov.ua/vistavki/do-richnici-vizvolennya-odesi/</a:t>
            </a:r>
            <a:r>
              <a:rPr lang="uk-UA" sz="1600" b="1" dirty="0" smtClean="0">
                <a:latin typeface="Century Gothic" panose="020B0502020202020204" pitchFamily="34" charset="0"/>
              </a:rPr>
              <a:t> (дата звернення: 07.04.2021). – </a:t>
            </a:r>
            <a:r>
              <a:rPr lang="uk-UA" sz="1600" b="1" dirty="0" err="1" smtClean="0">
                <a:latin typeface="Century Gothic" panose="020B0502020202020204" pitchFamily="34" charset="0"/>
              </a:rPr>
              <a:t>Загол</a:t>
            </a:r>
            <a:r>
              <a:rPr lang="uk-UA" sz="1600" b="1" dirty="0" smtClean="0">
                <a:latin typeface="Century Gothic" panose="020B0502020202020204" pitchFamily="34" charset="0"/>
              </a:rPr>
              <a:t>. з екрана.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67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8652" y="3814010"/>
            <a:ext cx="4780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8652" y="285304"/>
            <a:ext cx="112111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Century Gothic" panose="020B0502020202020204" pitchFamily="34" charset="0"/>
              </a:rPr>
              <a:t>Одеська наступальна операція [Електронний ресурс] // </a:t>
            </a:r>
            <a:r>
              <a:rPr lang="uk-UA" sz="1600" b="1" dirty="0" err="1" smtClean="0">
                <a:latin typeface="Century Gothic" panose="020B0502020202020204" pitchFamily="34" charset="0"/>
              </a:rPr>
              <a:t>Вікіпедія</a:t>
            </a:r>
            <a:r>
              <a:rPr lang="uk-UA" sz="1600" b="1" dirty="0" smtClean="0">
                <a:latin typeface="Century Gothic" panose="020B0502020202020204" pitchFamily="34" charset="0"/>
              </a:rPr>
              <a:t> </a:t>
            </a:r>
            <a:r>
              <a:rPr lang="uk-UA" sz="1600" b="1" dirty="0">
                <a:latin typeface="Century Gothic" panose="020B0502020202020204" pitchFamily="34" charset="0"/>
              </a:rPr>
              <a:t>:</a:t>
            </a:r>
            <a:r>
              <a:rPr lang="uk-UA" sz="1600" b="1" dirty="0" smtClean="0">
                <a:latin typeface="Century Gothic" panose="020B0502020202020204" pitchFamily="34" charset="0"/>
              </a:rPr>
              <a:t> </a:t>
            </a:r>
            <a:r>
              <a:rPr lang="uk-UA" sz="1600" b="1" dirty="0" smtClean="0">
                <a:latin typeface="Century Gothic" panose="020B0502020202020204" pitchFamily="34" charset="0"/>
              </a:rPr>
              <a:t>вільна енциклопедія. – Електрон. дані. – 2020. – Режим доступу: </a:t>
            </a:r>
            <a:r>
              <a:rPr lang="uk-UA" sz="1600" b="1" dirty="0" smtClean="0">
                <a:latin typeface="Century Gothic" panose="020B0502020202020204" pitchFamily="34" charset="0"/>
                <a:hlinkClick r:id="rId3"/>
              </a:rPr>
              <a:t>https://bit.ly/3cVdhq9</a:t>
            </a:r>
            <a:r>
              <a:rPr lang="uk-UA" sz="1600" b="1" dirty="0" smtClean="0">
                <a:latin typeface="Century Gothic" panose="020B0502020202020204" pitchFamily="34" charset="0"/>
              </a:rPr>
              <a:t> (дата звернення: 07.04.2021). – </a:t>
            </a:r>
            <a:r>
              <a:rPr lang="uk-UA" sz="1600" b="1" dirty="0" err="1" smtClean="0">
                <a:latin typeface="Century Gothic" panose="020B0502020202020204" pitchFamily="34" charset="0"/>
              </a:rPr>
              <a:t>Загол</a:t>
            </a:r>
            <a:r>
              <a:rPr lang="uk-UA" sz="1600" b="1" dirty="0" smtClean="0">
                <a:latin typeface="Century Gothic" panose="020B0502020202020204" pitchFamily="34" charset="0"/>
              </a:rPr>
              <a:t>. з екрана.</a:t>
            </a:r>
            <a:endParaRPr lang="uk-UA" sz="1600" b="1" dirty="0"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737" y="1600138"/>
            <a:ext cx="6226090" cy="4046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752724" y="5902066"/>
            <a:ext cx="51891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latin typeface="Century Gothic" panose="020B0502020202020204" pitchFamily="34" charset="0"/>
              </a:rPr>
              <a:t>Радянські війська входять до визволеної Одеси, 1944 р.</a:t>
            </a:r>
            <a:endParaRPr lang="uk-UA" sz="1400" b="1" dirty="0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651" y="1315293"/>
            <a:ext cx="41804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Century Gothic" panose="020B0502020202020204" pitchFamily="34" charset="0"/>
              </a:rPr>
              <a:t>Грицюк В. М. Одеська наступальна операція 1944 [Електронний ресурс] / </a:t>
            </a:r>
            <a:r>
              <a:rPr lang="ru-RU" sz="1600" b="1" dirty="0">
                <a:latin typeface="Century Gothic" panose="020B0502020202020204" pitchFamily="34" charset="0"/>
              </a:rPr>
              <a:t>В. М</a:t>
            </a:r>
            <a:r>
              <a:rPr lang="ru-RU" sz="1600" b="1" dirty="0" smtClean="0">
                <a:latin typeface="Century Gothic" panose="020B0502020202020204" pitchFamily="34" charset="0"/>
              </a:rPr>
              <a:t>. </a:t>
            </a:r>
            <a:r>
              <a:rPr lang="ru-RU" sz="1600" b="1" dirty="0" err="1" smtClean="0">
                <a:latin typeface="Century Gothic" panose="020B0502020202020204" pitchFamily="34" charset="0"/>
              </a:rPr>
              <a:t>Грицюк</a:t>
            </a:r>
            <a:r>
              <a:rPr lang="ru-RU" sz="1600" b="1" dirty="0" smtClean="0">
                <a:latin typeface="Century Gothic" panose="020B0502020202020204" pitchFamily="34" charset="0"/>
              </a:rPr>
              <a:t>, </a:t>
            </a:r>
            <a:r>
              <a:rPr lang="ru-RU" sz="1600" b="1" dirty="0">
                <a:latin typeface="Century Gothic" panose="020B0502020202020204" pitchFamily="34" charset="0"/>
              </a:rPr>
              <a:t>О. Є. </a:t>
            </a:r>
            <a:r>
              <a:rPr lang="ru-RU" sz="1600" b="1" dirty="0" smtClean="0">
                <a:latin typeface="Century Gothic" panose="020B0502020202020204" pitchFamily="34" charset="0"/>
              </a:rPr>
              <a:t>Лисенко </a:t>
            </a:r>
            <a:r>
              <a:rPr lang="uk-UA" sz="1600" b="1" dirty="0" smtClean="0">
                <a:latin typeface="Century Gothic" panose="020B0502020202020204" pitchFamily="34" charset="0"/>
              </a:rPr>
              <a:t>// Енциклопедія історії України / Ін-т історії України НАН України. – Електрон. дані. – 2016. – Режим доступу: </a:t>
            </a:r>
            <a:r>
              <a:rPr lang="uk-UA" sz="1600" b="1" dirty="0" smtClean="0">
                <a:latin typeface="Century Gothic" panose="020B0502020202020204" pitchFamily="34" charset="0"/>
                <a:hlinkClick r:id="rId5"/>
              </a:rPr>
              <a:t>https://bit.ly/3mt0eiR</a:t>
            </a:r>
            <a:r>
              <a:rPr lang="uk-UA" sz="1600" b="1" dirty="0" smtClean="0">
                <a:latin typeface="Century Gothic" panose="020B0502020202020204" pitchFamily="34" charset="0"/>
              </a:rPr>
              <a:t> (дата звернення: 07.04.2021). – </a:t>
            </a:r>
            <a:r>
              <a:rPr lang="uk-UA" sz="1600" b="1" dirty="0" err="1" smtClean="0">
                <a:latin typeface="Century Gothic" panose="020B0502020202020204" pitchFamily="34" charset="0"/>
              </a:rPr>
              <a:t>Загол</a:t>
            </a:r>
            <a:r>
              <a:rPr lang="uk-UA" sz="1600" b="1" dirty="0" smtClean="0">
                <a:latin typeface="Century Gothic" panose="020B0502020202020204" pitchFamily="34" charset="0"/>
              </a:rPr>
              <a:t>. з екрана.  </a:t>
            </a:r>
            <a:endParaRPr lang="uk-UA" sz="1600" b="1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651" y="3998676"/>
            <a:ext cx="41804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Century Gothic" panose="020B0502020202020204" pitchFamily="34" charset="0"/>
              </a:rPr>
              <a:t>Оборона Одеси за часів Другої світової війни. Реферат [Електронний ресурс] // Освіта.ua. – Електрон. дані. – 2007–2019. – Режим доступу:  </a:t>
            </a:r>
            <a:r>
              <a:rPr lang="uk-UA" sz="1600" b="1" dirty="0" smtClean="0">
                <a:latin typeface="Century Gothic" panose="020B0502020202020204" pitchFamily="34" charset="0"/>
                <a:hlinkClick r:id="rId6"/>
              </a:rPr>
              <a:t>http://osvita.ua/vnz/reports/history/35297/</a:t>
            </a:r>
            <a:r>
              <a:rPr lang="uk-UA" sz="1600" b="1" dirty="0" smtClean="0">
                <a:latin typeface="Century Gothic" panose="020B0502020202020204" pitchFamily="34" charset="0"/>
              </a:rPr>
              <a:t>  (дата звернення: 07.04.2021). – </a:t>
            </a:r>
            <a:r>
              <a:rPr lang="uk-UA" sz="1600" b="1" dirty="0" err="1" smtClean="0">
                <a:latin typeface="Century Gothic" panose="020B0502020202020204" pitchFamily="34" charset="0"/>
              </a:rPr>
              <a:t>Загол</a:t>
            </a:r>
            <a:r>
              <a:rPr lang="uk-UA" sz="1600" b="1" dirty="0" smtClean="0">
                <a:latin typeface="Century Gothic" panose="020B0502020202020204" pitchFamily="34" charset="0"/>
              </a:rPr>
              <a:t>. з екрана.</a:t>
            </a:r>
            <a:endParaRPr lang="uk-UA" sz="1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7140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230</Words>
  <Application>Microsoft Office PowerPoint</Application>
  <PresentationFormat>Широкоэкранный</PresentationFormat>
  <Paragraphs>20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libonu</dc:creator>
  <cp:lastModifiedBy>libonu</cp:lastModifiedBy>
  <cp:revision>29</cp:revision>
  <dcterms:created xsi:type="dcterms:W3CDTF">2021-04-07T07:46:24Z</dcterms:created>
  <dcterms:modified xsi:type="dcterms:W3CDTF">2021-04-08T10:52:33Z</dcterms:modified>
</cp:coreProperties>
</file>